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39"/>
  </p:notesMasterIdLst>
  <p:sldIdLst>
    <p:sldId id="265" r:id="rId2"/>
    <p:sldId id="330" r:id="rId3"/>
    <p:sldId id="356" r:id="rId4"/>
    <p:sldId id="360" r:id="rId5"/>
    <p:sldId id="331" r:id="rId6"/>
    <p:sldId id="347" r:id="rId7"/>
    <p:sldId id="339" r:id="rId8"/>
    <p:sldId id="346" r:id="rId9"/>
    <p:sldId id="261" r:id="rId10"/>
    <p:sldId id="348" r:id="rId11"/>
    <p:sldId id="333" r:id="rId12"/>
    <p:sldId id="334" r:id="rId13"/>
    <p:sldId id="335" r:id="rId14"/>
    <p:sldId id="362" r:id="rId15"/>
    <p:sldId id="263" r:id="rId16"/>
    <p:sldId id="354" r:id="rId17"/>
    <p:sldId id="257" r:id="rId18"/>
    <p:sldId id="259" r:id="rId19"/>
    <p:sldId id="289" r:id="rId20"/>
    <p:sldId id="264" r:id="rId21"/>
    <p:sldId id="352" r:id="rId22"/>
    <p:sldId id="353" r:id="rId23"/>
    <p:sldId id="351" r:id="rId24"/>
    <p:sldId id="345" r:id="rId25"/>
    <p:sldId id="349" r:id="rId26"/>
    <p:sldId id="312" r:id="rId27"/>
    <p:sldId id="277" r:id="rId28"/>
    <p:sldId id="278" r:id="rId29"/>
    <p:sldId id="296" r:id="rId30"/>
    <p:sldId id="280" r:id="rId31"/>
    <p:sldId id="298" r:id="rId32"/>
    <p:sldId id="359" r:id="rId33"/>
    <p:sldId id="336" r:id="rId34"/>
    <p:sldId id="338" r:id="rId35"/>
    <p:sldId id="341" r:id="rId36"/>
    <p:sldId id="342" r:id="rId37"/>
    <p:sldId id="343" r:id="rId38"/>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E86"/>
    <a:srgbClr val="79BF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C66D24-EA0B-4733-BA07-974643F28E36}" v="2" dt="2022-10-18T14:32:31.7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56" autoAdjust="0"/>
    <p:restoredTop sz="69781" autoAdjust="0"/>
  </p:normalViewPr>
  <p:slideViewPr>
    <p:cSldViewPr snapToGrid="0" snapToObjects="1">
      <p:cViewPr varScale="1">
        <p:scale>
          <a:sx n="69" d="100"/>
          <a:sy n="69" d="100"/>
        </p:scale>
        <p:origin x="512" y="84"/>
      </p:cViewPr>
      <p:guideLst/>
    </p:cSldViewPr>
  </p:slideViewPr>
  <p:notesTextViewPr>
    <p:cViewPr>
      <p:scale>
        <a:sx n="1" d="1"/>
        <a:sy n="1" d="1"/>
      </p:scale>
      <p:origin x="0" y="0"/>
    </p:cViewPr>
  </p:notesTextViewPr>
  <p:notesViewPr>
    <p:cSldViewPr snapToGrid="0" snapToObjects="1">
      <p:cViewPr>
        <p:scale>
          <a:sx n="87" d="100"/>
          <a:sy n="87" d="100"/>
        </p:scale>
        <p:origin x="3724" y="1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ella Santagata" userId="13cb63a8-233d-4d96-bc82-999c12664e72" providerId="ADAL" clId="{91C66D24-EA0B-4733-BA07-974643F28E36}"/>
    <pc:docChg chg="custSel modSld">
      <pc:chgData name="Rossella Santagata" userId="13cb63a8-233d-4d96-bc82-999c12664e72" providerId="ADAL" clId="{91C66D24-EA0B-4733-BA07-974643F28E36}" dt="2022-10-18T14:32:41.801" v="9" actId="1076"/>
      <pc:docMkLst>
        <pc:docMk/>
      </pc:docMkLst>
      <pc:sldChg chg="addSp delSp modSp mod delAnim">
        <pc:chgData name="Rossella Santagata" userId="13cb63a8-233d-4d96-bc82-999c12664e72" providerId="ADAL" clId="{91C66D24-EA0B-4733-BA07-974643F28E36}" dt="2022-10-18T14:31:40.155" v="3" actId="1076"/>
        <pc:sldMkLst>
          <pc:docMk/>
          <pc:sldMk cId="1364881189" sldId="257"/>
        </pc:sldMkLst>
        <pc:picChg chg="del">
          <ac:chgData name="Rossella Santagata" userId="13cb63a8-233d-4d96-bc82-999c12664e72" providerId="ADAL" clId="{91C66D24-EA0B-4733-BA07-974643F28E36}" dt="2022-10-18T14:30:09.343" v="0" actId="478"/>
          <ac:picMkLst>
            <pc:docMk/>
            <pc:sldMk cId="1364881189" sldId="257"/>
            <ac:picMk id="4" creationId="{19E2971F-E827-F77F-E47F-F9722781E4C1}"/>
          </ac:picMkLst>
        </pc:picChg>
        <pc:picChg chg="add mod">
          <ac:chgData name="Rossella Santagata" userId="13cb63a8-233d-4d96-bc82-999c12664e72" providerId="ADAL" clId="{91C66D24-EA0B-4733-BA07-974643F28E36}" dt="2022-10-18T14:31:40.155" v="3" actId="1076"/>
          <ac:picMkLst>
            <pc:docMk/>
            <pc:sldMk cId="1364881189" sldId="257"/>
            <ac:picMk id="7" creationId="{706D86B8-4334-9D17-5AB1-5DEF95E58A58}"/>
          </ac:picMkLst>
        </pc:picChg>
      </pc:sldChg>
      <pc:sldChg chg="addSp delSp modSp mod delAnim">
        <pc:chgData name="Rossella Santagata" userId="13cb63a8-233d-4d96-bc82-999c12664e72" providerId="ADAL" clId="{91C66D24-EA0B-4733-BA07-974643F28E36}" dt="2022-10-18T14:32:41.801" v="9" actId="1076"/>
        <pc:sldMkLst>
          <pc:docMk/>
          <pc:sldMk cId="1683151462" sldId="280"/>
        </pc:sldMkLst>
        <pc:picChg chg="del">
          <ac:chgData name="Rossella Santagata" userId="13cb63a8-233d-4d96-bc82-999c12664e72" providerId="ADAL" clId="{91C66D24-EA0B-4733-BA07-974643F28E36}" dt="2022-10-18T14:32:02.669" v="4" actId="478"/>
          <ac:picMkLst>
            <pc:docMk/>
            <pc:sldMk cId="1683151462" sldId="280"/>
            <ac:picMk id="4" creationId="{58050652-D031-3190-459B-FD1610BBE341}"/>
          </ac:picMkLst>
        </pc:picChg>
        <pc:picChg chg="add mod">
          <ac:chgData name="Rossella Santagata" userId="13cb63a8-233d-4d96-bc82-999c12664e72" providerId="ADAL" clId="{91C66D24-EA0B-4733-BA07-974643F28E36}" dt="2022-10-18T14:32:41.801" v="9" actId="1076"/>
          <ac:picMkLst>
            <pc:docMk/>
            <pc:sldMk cId="1683151462" sldId="280"/>
            <ac:picMk id="7" creationId="{83F53643-AC8B-6BD1-67C6-EFC89FAFEA5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48E801-576F-4D88-874F-CD542753FC4A}"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F5A2BB64-B892-4B46-90C9-FB24A644D0E0}">
      <dgm:prSet phldrT="[Text]" custT="1"/>
      <dgm:spPr/>
      <dgm:t>
        <a:bodyPr/>
        <a:lstStyle/>
        <a:p>
          <a:r>
            <a:rPr lang="en-US" sz="3600" dirty="0"/>
            <a:t>Noticing</a:t>
          </a:r>
        </a:p>
      </dgm:t>
    </dgm:pt>
    <dgm:pt modelId="{65B890BC-5083-4FBB-B601-EEFD5673F494}" type="parTrans" cxnId="{EBDB509C-B968-415A-A635-7803F0E7B151}">
      <dgm:prSet/>
      <dgm:spPr/>
      <dgm:t>
        <a:bodyPr/>
        <a:lstStyle/>
        <a:p>
          <a:endParaRPr lang="en-US"/>
        </a:p>
      </dgm:t>
    </dgm:pt>
    <dgm:pt modelId="{6495FC9F-F5BF-462C-B5B5-4843EDCDD799}" type="sibTrans" cxnId="{EBDB509C-B968-415A-A635-7803F0E7B151}">
      <dgm:prSet/>
      <dgm:spPr/>
      <dgm:t>
        <a:bodyPr/>
        <a:lstStyle/>
        <a:p>
          <a:endParaRPr lang="en-US"/>
        </a:p>
      </dgm:t>
    </dgm:pt>
    <dgm:pt modelId="{588554A0-F0AF-4376-8868-3EF142C6D426}">
      <dgm:prSet phldrT="[Text]" custT="1"/>
      <dgm:spPr/>
      <dgm:t>
        <a:bodyPr/>
        <a:lstStyle/>
        <a:p>
          <a:r>
            <a:rPr lang="en-US" sz="2300" dirty="0" err="1"/>
            <a:t>Processi</a:t>
          </a:r>
          <a:r>
            <a:rPr lang="en-US" sz="2300" dirty="0"/>
            <a:t> </a:t>
          </a:r>
          <a:r>
            <a:rPr lang="en-US" sz="2300" dirty="0" err="1"/>
            <a:t>cognitivi</a:t>
          </a:r>
          <a:r>
            <a:rPr lang="en-US" sz="2300" dirty="0"/>
            <a:t>: </a:t>
          </a:r>
        </a:p>
        <a:p>
          <a:r>
            <a:rPr lang="en-US" sz="2800" b="1" dirty="0" err="1"/>
            <a:t>focalizzare</a:t>
          </a:r>
          <a:r>
            <a:rPr lang="en-US" sz="2800" b="1" dirty="0"/>
            <a:t> </a:t>
          </a:r>
          <a:r>
            <a:rPr lang="en-US" sz="2800" b="1" dirty="0" err="1"/>
            <a:t>l’attenzione</a:t>
          </a:r>
          <a:r>
            <a:rPr lang="en-US" sz="2800" b="1" dirty="0"/>
            <a:t>, </a:t>
          </a:r>
          <a:r>
            <a:rPr lang="en-US" sz="2800" b="1" dirty="0" err="1"/>
            <a:t>interpretare</a:t>
          </a:r>
          <a:r>
            <a:rPr lang="en-US" sz="2800" b="1" dirty="0"/>
            <a:t>, </a:t>
          </a:r>
          <a:r>
            <a:rPr lang="en-US" sz="2800" b="1" dirty="0" err="1"/>
            <a:t>rispondere</a:t>
          </a:r>
          <a:r>
            <a:rPr lang="en-US" sz="2800" b="1" dirty="0"/>
            <a:t> </a:t>
          </a:r>
        </a:p>
      </dgm:t>
    </dgm:pt>
    <dgm:pt modelId="{F81F8F05-CC7C-467B-ABFD-46C6FC901575}" type="parTrans" cxnId="{9CF25427-B721-4FDF-A057-6424757A41D9}">
      <dgm:prSet/>
      <dgm:spPr/>
      <dgm:t>
        <a:bodyPr/>
        <a:lstStyle/>
        <a:p>
          <a:endParaRPr lang="en-US"/>
        </a:p>
      </dgm:t>
    </dgm:pt>
    <dgm:pt modelId="{FF49BC2A-79D8-460B-B442-3D51723E2AC9}" type="sibTrans" cxnId="{9CF25427-B721-4FDF-A057-6424757A41D9}">
      <dgm:prSet/>
      <dgm:spPr/>
      <dgm:t>
        <a:bodyPr/>
        <a:lstStyle/>
        <a:p>
          <a:endParaRPr lang="en-US"/>
        </a:p>
      </dgm:t>
    </dgm:pt>
    <dgm:pt modelId="{64389463-0001-4213-9B7F-105ABD2B25B0}">
      <dgm:prSet phldrT="[Text]" custT="1"/>
      <dgm:spPr/>
      <dgm:t>
        <a:bodyPr/>
        <a:lstStyle/>
        <a:p>
          <a:r>
            <a:rPr lang="en-US" sz="2300" dirty="0" err="1"/>
            <a:t>Aspetti</a:t>
          </a:r>
          <a:r>
            <a:rPr lang="en-US" sz="2300" dirty="0"/>
            <a:t> socio-</a:t>
          </a:r>
          <a:r>
            <a:rPr lang="en-US" sz="2300" dirty="0" err="1"/>
            <a:t>culturali</a:t>
          </a:r>
          <a:r>
            <a:rPr lang="en-US" sz="2300" dirty="0"/>
            <a:t>: </a:t>
          </a:r>
        </a:p>
        <a:p>
          <a:r>
            <a:rPr lang="en-US" sz="2800" b="1" dirty="0" err="1"/>
            <a:t>Comunita</a:t>
          </a:r>
          <a:r>
            <a:rPr lang="en-US" sz="2800" b="1" dirty="0"/>
            <a:t>` di </a:t>
          </a:r>
          <a:r>
            <a:rPr lang="en-US" sz="2800" b="1" dirty="0" err="1"/>
            <a:t>pratica</a:t>
          </a:r>
          <a:r>
            <a:rPr lang="en-US" sz="2800" b="1" dirty="0"/>
            <a:t>, </a:t>
          </a:r>
          <a:r>
            <a:rPr lang="en-US" sz="2800" b="1" dirty="0" err="1"/>
            <a:t>artefatti</a:t>
          </a:r>
          <a:r>
            <a:rPr lang="en-US" sz="2800" b="1" dirty="0"/>
            <a:t>, </a:t>
          </a:r>
          <a:r>
            <a:rPr lang="en-US" sz="2800" b="1" dirty="0" err="1"/>
            <a:t>norme</a:t>
          </a:r>
          <a:r>
            <a:rPr lang="en-US" sz="2800" b="1" dirty="0"/>
            <a:t> </a:t>
          </a:r>
          <a:r>
            <a:rPr lang="en-US" sz="2800" b="1" dirty="0" err="1"/>
            <a:t>sociali</a:t>
          </a:r>
          <a:r>
            <a:rPr lang="en-US" sz="2800" b="1" dirty="0"/>
            <a:t> e </a:t>
          </a:r>
          <a:r>
            <a:rPr lang="en-US" sz="2800" b="1" dirty="0" err="1"/>
            <a:t>culturali</a:t>
          </a:r>
          <a:endParaRPr lang="en-US" sz="2800" b="1" dirty="0"/>
        </a:p>
      </dgm:t>
    </dgm:pt>
    <dgm:pt modelId="{C3984E12-94E6-4DFB-B9C3-D1285F547C3B}" type="parTrans" cxnId="{58571C81-D663-421B-A705-5A2D2EF43E76}">
      <dgm:prSet/>
      <dgm:spPr/>
      <dgm:t>
        <a:bodyPr/>
        <a:lstStyle/>
        <a:p>
          <a:endParaRPr lang="en-US"/>
        </a:p>
      </dgm:t>
    </dgm:pt>
    <dgm:pt modelId="{33276A79-902A-4EA3-91FC-261798C89D2B}" type="sibTrans" cxnId="{58571C81-D663-421B-A705-5A2D2EF43E76}">
      <dgm:prSet/>
      <dgm:spPr/>
      <dgm:t>
        <a:bodyPr/>
        <a:lstStyle/>
        <a:p>
          <a:endParaRPr lang="en-US"/>
        </a:p>
      </dgm:t>
    </dgm:pt>
    <dgm:pt modelId="{ED7A1BDB-CF08-4C2B-9DD0-B255B5245AB5}">
      <dgm:prSet phldrT="[Text]" custT="1"/>
      <dgm:spPr/>
      <dgm:t>
        <a:bodyPr/>
        <a:lstStyle/>
        <a:p>
          <a:r>
            <a:rPr lang="en-US" sz="2300" dirty="0"/>
            <a:t>Noticing come </a:t>
          </a:r>
          <a:r>
            <a:rPr lang="en-US" sz="2300" dirty="0" err="1"/>
            <a:t>disciplina</a:t>
          </a:r>
          <a:r>
            <a:rPr lang="en-US" sz="2300" dirty="0"/>
            <a:t>: </a:t>
          </a:r>
        </a:p>
        <a:p>
          <a:r>
            <a:rPr lang="en-US" sz="2800" b="1" dirty="0" err="1"/>
            <a:t>Consapevolezza</a:t>
          </a:r>
          <a:r>
            <a:rPr lang="en-US" sz="2800" b="1" dirty="0"/>
            <a:t> del </a:t>
          </a:r>
          <a:r>
            <a:rPr lang="en-US" sz="2800" b="1" dirty="0" err="1"/>
            <a:t>proprio</a:t>
          </a:r>
          <a:r>
            <a:rPr lang="en-US" sz="2800" b="1" dirty="0"/>
            <a:t> </a:t>
          </a:r>
          <a:r>
            <a:rPr lang="en-US" sz="2800" b="1" dirty="0" err="1"/>
            <a:t>modo</a:t>
          </a:r>
          <a:r>
            <a:rPr lang="en-US" sz="2800" b="1" dirty="0"/>
            <a:t> di </a:t>
          </a:r>
          <a:r>
            <a:rPr lang="en-US" sz="2800" b="1" dirty="0" err="1"/>
            <a:t>vedere</a:t>
          </a:r>
          <a:endParaRPr lang="en-US" sz="2800" b="1" dirty="0"/>
        </a:p>
      </dgm:t>
    </dgm:pt>
    <dgm:pt modelId="{815151E9-CFBE-4A6D-BFD4-B9792174C293}" type="parTrans" cxnId="{DA472A41-27B3-4A45-93F6-26DB98464D85}">
      <dgm:prSet/>
      <dgm:spPr/>
      <dgm:t>
        <a:bodyPr/>
        <a:lstStyle/>
        <a:p>
          <a:endParaRPr lang="en-US"/>
        </a:p>
      </dgm:t>
    </dgm:pt>
    <dgm:pt modelId="{949FDC1D-24FD-4585-BB45-09088049850F}" type="sibTrans" cxnId="{DA472A41-27B3-4A45-93F6-26DB98464D85}">
      <dgm:prSet/>
      <dgm:spPr/>
      <dgm:t>
        <a:bodyPr/>
        <a:lstStyle/>
        <a:p>
          <a:endParaRPr lang="en-US"/>
        </a:p>
      </dgm:t>
    </dgm:pt>
    <dgm:pt modelId="{BC5195CD-E411-40EE-9B91-AB03EAFAE331}">
      <dgm:prSet phldrT="[Text]" custT="1"/>
      <dgm:spPr/>
      <dgm:t>
        <a:bodyPr/>
        <a:lstStyle/>
        <a:p>
          <a:r>
            <a:rPr lang="en-US" sz="2300" dirty="0" err="1"/>
            <a:t>Differenze</a:t>
          </a:r>
          <a:r>
            <a:rPr lang="en-US" sz="2300" dirty="0"/>
            <a:t> </a:t>
          </a:r>
          <a:r>
            <a:rPr lang="en-US" sz="2300" dirty="0" err="1"/>
            <a:t>novizi-esperti</a:t>
          </a:r>
          <a:r>
            <a:rPr lang="en-US" sz="2300" dirty="0"/>
            <a:t>: </a:t>
          </a:r>
        </a:p>
        <a:p>
          <a:r>
            <a:rPr lang="en-US" sz="2800" b="1" dirty="0" err="1"/>
            <a:t>progettare</a:t>
          </a:r>
          <a:r>
            <a:rPr lang="en-US" sz="2800" b="1" dirty="0"/>
            <a:t> la </a:t>
          </a:r>
          <a:r>
            <a:rPr lang="en-US" sz="2800" b="1" dirty="0" err="1"/>
            <a:t>formazione</a:t>
          </a:r>
          <a:r>
            <a:rPr lang="en-US" sz="2800" b="1" dirty="0"/>
            <a:t> </a:t>
          </a:r>
          <a:r>
            <a:rPr lang="en-US" sz="2800" b="1" dirty="0" err="1"/>
            <a:t>tenendo</a:t>
          </a:r>
          <a:r>
            <a:rPr lang="en-US" sz="2800" b="1" dirty="0"/>
            <a:t> </a:t>
          </a:r>
          <a:r>
            <a:rPr lang="en-US" sz="2800" b="1" dirty="0" err="1"/>
            <a:t>conto</a:t>
          </a:r>
          <a:r>
            <a:rPr lang="en-US" sz="2800" b="1" dirty="0"/>
            <a:t> di </a:t>
          </a:r>
          <a:r>
            <a:rPr lang="en-US" sz="2800" b="1" dirty="0" err="1"/>
            <a:t>progressioni</a:t>
          </a:r>
          <a:endParaRPr lang="en-US" sz="2800" b="1" dirty="0"/>
        </a:p>
      </dgm:t>
    </dgm:pt>
    <dgm:pt modelId="{0C7FA97D-AC23-4F3A-902C-6A90F4CF8919}" type="parTrans" cxnId="{1F8AF860-B58B-4D96-954E-D5D9CAA945C6}">
      <dgm:prSet/>
      <dgm:spPr/>
      <dgm:t>
        <a:bodyPr/>
        <a:lstStyle/>
        <a:p>
          <a:endParaRPr lang="en-US"/>
        </a:p>
      </dgm:t>
    </dgm:pt>
    <dgm:pt modelId="{D152900B-C4FC-49C5-8EFB-DEBDF51AE0C4}" type="sibTrans" cxnId="{1F8AF860-B58B-4D96-954E-D5D9CAA945C6}">
      <dgm:prSet/>
      <dgm:spPr/>
      <dgm:t>
        <a:bodyPr/>
        <a:lstStyle/>
        <a:p>
          <a:endParaRPr lang="en-US"/>
        </a:p>
      </dgm:t>
    </dgm:pt>
    <dgm:pt modelId="{965621BF-8676-42F3-AF31-EC79F60E1227}" type="pres">
      <dgm:prSet presAssocID="{CE48E801-576F-4D88-874F-CD542753FC4A}" presName="diagram" presStyleCnt="0">
        <dgm:presLayoutVars>
          <dgm:chMax val="1"/>
          <dgm:dir/>
          <dgm:animLvl val="ctr"/>
          <dgm:resizeHandles val="exact"/>
        </dgm:presLayoutVars>
      </dgm:prSet>
      <dgm:spPr/>
    </dgm:pt>
    <dgm:pt modelId="{69E8A92B-00B5-45CD-BB2E-7BEF1F2E4304}" type="pres">
      <dgm:prSet presAssocID="{CE48E801-576F-4D88-874F-CD542753FC4A}" presName="matrix" presStyleCnt="0"/>
      <dgm:spPr/>
    </dgm:pt>
    <dgm:pt modelId="{4F6A40A9-DFEA-45EF-A683-4FAA938CDD35}" type="pres">
      <dgm:prSet presAssocID="{CE48E801-576F-4D88-874F-CD542753FC4A}" presName="tile1" presStyleLbl="node1" presStyleIdx="0" presStyleCnt="4" custLinFactNeighborX="0" custLinFactNeighborY="0"/>
      <dgm:spPr/>
    </dgm:pt>
    <dgm:pt modelId="{8B637A81-6943-4F2E-8F96-D140DCA5A541}" type="pres">
      <dgm:prSet presAssocID="{CE48E801-576F-4D88-874F-CD542753FC4A}" presName="tile1text" presStyleLbl="node1" presStyleIdx="0" presStyleCnt="4">
        <dgm:presLayoutVars>
          <dgm:chMax val="0"/>
          <dgm:chPref val="0"/>
          <dgm:bulletEnabled val="1"/>
        </dgm:presLayoutVars>
      </dgm:prSet>
      <dgm:spPr/>
    </dgm:pt>
    <dgm:pt modelId="{3A76EADC-D978-437C-8581-249A92E62CB8}" type="pres">
      <dgm:prSet presAssocID="{CE48E801-576F-4D88-874F-CD542753FC4A}" presName="tile2" presStyleLbl="node1" presStyleIdx="1" presStyleCnt="4"/>
      <dgm:spPr/>
    </dgm:pt>
    <dgm:pt modelId="{35966C02-EAB8-44C2-BA9B-50D36F4CC243}" type="pres">
      <dgm:prSet presAssocID="{CE48E801-576F-4D88-874F-CD542753FC4A}" presName="tile2text" presStyleLbl="node1" presStyleIdx="1" presStyleCnt="4">
        <dgm:presLayoutVars>
          <dgm:chMax val="0"/>
          <dgm:chPref val="0"/>
          <dgm:bulletEnabled val="1"/>
        </dgm:presLayoutVars>
      </dgm:prSet>
      <dgm:spPr/>
    </dgm:pt>
    <dgm:pt modelId="{352BD337-7BAE-4A0A-8606-45F28EC876F0}" type="pres">
      <dgm:prSet presAssocID="{CE48E801-576F-4D88-874F-CD542753FC4A}" presName="tile3" presStyleLbl="node1" presStyleIdx="2" presStyleCnt="4"/>
      <dgm:spPr/>
    </dgm:pt>
    <dgm:pt modelId="{CAE9EF5A-65DD-44E7-AC8D-C3A35E5E1D7A}" type="pres">
      <dgm:prSet presAssocID="{CE48E801-576F-4D88-874F-CD542753FC4A}" presName="tile3text" presStyleLbl="node1" presStyleIdx="2" presStyleCnt="4">
        <dgm:presLayoutVars>
          <dgm:chMax val="0"/>
          <dgm:chPref val="0"/>
          <dgm:bulletEnabled val="1"/>
        </dgm:presLayoutVars>
      </dgm:prSet>
      <dgm:spPr/>
    </dgm:pt>
    <dgm:pt modelId="{34234471-2417-4681-8F03-14F5DD9C8AA2}" type="pres">
      <dgm:prSet presAssocID="{CE48E801-576F-4D88-874F-CD542753FC4A}" presName="tile4" presStyleLbl="node1" presStyleIdx="3" presStyleCnt="4"/>
      <dgm:spPr/>
    </dgm:pt>
    <dgm:pt modelId="{B4224BFE-B905-403F-94FA-254EB7287236}" type="pres">
      <dgm:prSet presAssocID="{CE48E801-576F-4D88-874F-CD542753FC4A}" presName="tile4text" presStyleLbl="node1" presStyleIdx="3" presStyleCnt="4">
        <dgm:presLayoutVars>
          <dgm:chMax val="0"/>
          <dgm:chPref val="0"/>
          <dgm:bulletEnabled val="1"/>
        </dgm:presLayoutVars>
      </dgm:prSet>
      <dgm:spPr/>
    </dgm:pt>
    <dgm:pt modelId="{1DF73654-7BEC-4976-8A51-64F2FACD7CCC}" type="pres">
      <dgm:prSet presAssocID="{CE48E801-576F-4D88-874F-CD542753FC4A}" presName="centerTile" presStyleLbl="fgShp" presStyleIdx="0" presStyleCnt="1">
        <dgm:presLayoutVars>
          <dgm:chMax val="0"/>
          <dgm:chPref val="0"/>
        </dgm:presLayoutVars>
      </dgm:prSet>
      <dgm:spPr/>
    </dgm:pt>
  </dgm:ptLst>
  <dgm:cxnLst>
    <dgm:cxn modelId="{574BCA1E-1C38-4E15-9278-C6568F4B13DF}" type="presOf" srcId="{ED7A1BDB-CF08-4C2B-9DD0-B255B5245AB5}" destId="{352BD337-7BAE-4A0A-8606-45F28EC876F0}" srcOrd="0" destOrd="0" presId="urn:microsoft.com/office/officeart/2005/8/layout/matrix1"/>
    <dgm:cxn modelId="{9CF25427-B721-4FDF-A057-6424757A41D9}" srcId="{F5A2BB64-B892-4B46-90C9-FB24A644D0E0}" destId="{588554A0-F0AF-4376-8868-3EF142C6D426}" srcOrd="0" destOrd="0" parTransId="{F81F8F05-CC7C-467B-ABFD-46C6FC901575}" sibTransId="{FF49BC2A-79D8-460B-B442-3D51723E2AC9}"/>
    <dgm:cxn modelId="{1F8AF860-B58B-4D96-954E-D5D9CAA945C6}" srcId="{F5A2BB64-B892-4B46-90C9-FB24A644D0E0}" destId="{BC5195CD-E411-40EE-9B91-AB03EAFAE331}" srcOrd="3" destOrd="0" parTransId="{0C7FA97D-AC23-4F3A-902C-6A90F4CF8919}" sibTransId="{D152900B-C4FC-49C5-8EFB-DEBDF51AE0C4}"/>
    <dgm:cxn modelId="{DA472A41-27B3-4A45-93F6-26DB98464D85}" srcId="{F5A2BB64-B892-4B46-90C9-FB24A644D0E0}" destId="{ED7A1BDB-CF08-4C2B-9DD0-B255B5245AB5}" srcOrd="2" destOrd="0" parTransId="{815151E9-CFBE-4A6D-BFD4-B9792174C293}" sibTransId="{949FDC1D-24FD-4585-BB45-09088049850F}"/>
    <dgm:cxn modelId="{40057C58-80E3-4C9C-AE97-8C83AEE54121}" type="presOf" srcId="{BC5195CD-E411-40EE-9B91-AB03EAFAE331}" destId="{B4224BFE-B905-403F-94FA-254EB7287236}" srcOrd="1" destOrd="0" presId="urn:microsoft.com/office/officeart/2005/8/layout/matrix1"/>
    <dgm:cxn modelId="{58571C81-D663-421B-A705-5A2D2EF43E76}" srcId="{F5A2BB64-B892-4B46-90C9-FB24A644D0E0}" destId="{64389463-0001-4213-9B7F-105ABD2B25B0}" srcOrd="1" destOrd="0" parTransId="{C3984E12-94E6-4DFB-B9C3-D1285F547C3B}" sibTransId="{33276A79-902A-4EA3-91FC-261798C89D2B}"/>
    <dgm:cxn modelId="{ED97B38C-71C7-4DD1-B278-75B4264E85F4}" type="presOf" srcId="{CE48E801-576F-4D88-874F-CD542753FC4A}" destId="{965621BF-8676-42F3-AF31-EC79F60E1227}" srcOrd="0" destOrd="0" presId="urn:microsoft.com/office/officeart/2005/8/layout/matrix1"/>
    <dgm:cxn modelId="{EBDB509C-B968-415A-A635-7803F0E7B151}" srcId="{CE48E801-576F-4D88-874F-CD542753FC4A}" destId="{F5A2BB64-B892-4B46-90C9-FB24A644D0E0}" srcOrd="0" destOrd="0" parTransId="{65B890BC-5083-4FBB-B601-EEFD5673F494}" sibTransId="{6495FC9F-F5BF-462C-B5B5-4843EDCDD799}"/>
    <dgm:cxn modelId="{F254EFA9-3236-425D-9D94-DBD193095E02}" type="presOf" srcId="{588554A0-F0AF-4376-8868-3EF142C6D426}" destId="{8B637A81-6943-4F2E-8F96-D140DCA5A541}" srcOrd="1" destOrd="0" presId="urn:microsoft.com/office/officeart/2005/8/layout/matrix1"/>
    <dgm:cxn modelId="{893B53D5-D9FF-4AF9-A7B3-AF1291030163}" type="presOf" srcId="{F5A2BB64-B892-4B46-90C9-FB24A644D0E0}" destId="{1DF73654-7BEC-4976-8A51-64F2FACD7CCC}" srcOrd="0" destOrd="0" presId="urn:microsoft.com/office/officeart/2005/8/layout/matrix1"/>
    <dgm:cxn modelId="{2005C5D5-816A-4E8C-A471-52D040A414E5}" type="presOf" srcId="{64389463-0001-4213-9B7F-105ABD2B25B0}" destId="{3A76EADC-D978-437C-8581-249A92E62CB8}" srcOrd="0" destOrd="0" presId="urn:microsoft.com/office/officeart/2005/8/layout/matrix1"/>
    <dgm:cxn modelId="{B43C8BE7-BAB2-4BD2-8468-29EFA1B7884F}" type="presOf" srcId="{64389463-0001-4213-9B7F-105ABD2B25B0}" destId="{35966C02-EAB8-44C2-BA9B-50D36F4CC243}" srcOrd="1" destOrd="0" presId="urn:microsoft.com/office/officeart/2005/8/layout/matrix1"/>
    <dgm:cxn modelId="{512D21E8-B5C6-4987-BEBF-C1DAF7B42486}" type="presOf" srcId="{BC5195CD-E411-40EE-9B91-AB03EAFAE331}" destId="{34234471-2417-4681-8F03-14F5DD9C8AA2}" srcOrd="0" destOrd="0" presId="urn:microsoft.com/office/officeart/2005/8/layout/matrix1"/>
    <dgm:cxn modelId="{CBF015F5-F806-4D45-AC2D-D67E852C3E4A}" type="presOf" srcId="{588554A0-F0AF-4376-8868-3EF142C6D426}" destId="{4F6A40A9-DFEA-45EF-A683-4FAA938CDD35}" srcOrd="0" destOrd="0" presId="urn:microsoft.com/office/officeart/2005/8/layout/matrix1"/>
    <dgm:cxn modelId="{773E01F9-B45E-4030-86CB-42C3E524D522}" type="presOf" srcId="{ED7A1BDB-CF08-4C2B-9DD0-B255B5245AB5}" destId="{CAE9EF5A-65DD-44E7-AC8D-C3A35E5E1D7A}" srcOrd="1" destOrd="0" presId="urn:microsoft.com/office/officeart/2005/8/layout/matrix1"/>
    <dgm:cxn modelId="{FC9AC58D-708F-4EC1-BB8C-E9344DA29A4E}" type="presParOf" srcId="{965621BF-8676-42F3-AF31-EC79F60E1227}" destId="{69E8A92B-00B5-45CD-BB2E-7BEF1F2E4304}" srcOrd="0" destOrd="0" presId="urn:microsoft.com/office/officeart/2005/8/layout/matrix1"/>
    <dgm:cxn modelId="{244E41AC-77E5-4C2D-91EB-8E755C3F36AF}" type="presParOf" srcId="{69E8A92B-00B5-45CD-BB2E-7BEF1F2E4304}" destId="{4F6A40A9-DFEA-45EF-A683-4FAA938CDD35}" srcOrd="0" destOrd="0" presId="urn:microsoft.com/office/officeart/2005/8/layout/matrix1"/>
    <dgm:cxn modelId="{213E32ED-C9DD-479F-A8F5-BA005B16C060}" type="presParOf" srcId="{69E8A92B-00B5-45CD-BB2E-7BEF1F2E4304}" destId="{8B637A81-6943-4F2E-8F96-D140DCA5A541}" srcOrd="1" destOrd="0" presId="urn:microsoft.com/office/officeart/2005/8/layout/matrix1"/>
    <dgm:cxn modelId="{01C81064-5314-4C2F-B9C2-B07E4B39F837}" type="presParOf" srcId="{69E8A92B-00B5-45CD-BB2E-7BEF1F2E4304}" destId="{3A76EADC-D978-437C-8581-249A92E62CB8}" srcOrd="2" destOrd="0" presId="urn:microsoft.com/office/officeart/2005/8/layout/matrix1"/>
    <dgm:cxn modelId="{2FA47797-2F79-46D0-A6F9-F995DF8E69C5}" type="presParOf" srcId="{69E8A92B-00B5-45CD-BB2E-7BEF1F2E4304}" destId="{35966C02-EAB8-44C2-BA9B-50D36F4CC243}" srcOrd="3" destOrd="0" presId="urn:microsoft.com/office/officeart/2005/8/layout/matrix1"/>
    <dgm:cxn modelId="{7E73D308-F317-49DC-A60B-316A79397C01}" type="presParOf" srcId="{69E8A92B-00B5-45CD-BB2E-7BEF1F2E4304}" destId="{352BD337-7BAE-4A0A-8606-45F28EC876F0}" srcOrd="4" destOrd="0" presId="urn:microsoft.com/office/officeart/2005/8/layout/matrix1"/>
    <dgm:cxn modelId="{BEC24FC8-C3BB-49C5-82A6-76A23C6F6B8B}" type="presParOf" srcId="{69E8A92B-00B5-45CD-BB2E-7BEF1F2E4304}" destId="{CAE9EF5A-65DD-44E7-AC8D-C3A35E5E1D7A}" srcOrd="5" destOrd="0" presId="urn:microsoft.com/office/officeart/2005/8/layout/matrix1"/>
    <dgm:cxn modelId="{57761C5B-5F72-466C-BAEE-9197E46A9B39}" type="presParOf" srcId="{69E8A92B-00B5-45CD-BB2E-7BEF1F2E4304}" destId="{34234471-2417-4681-8F03-14F5DD9C8AA2}" srcOrd="6" destOrd="0" presId="urn:microsoft.com/office/officeart/2005/8/layout/matrix1"/>
    <dgm:cxn modelId="{AC4D5E3F-84FC-415C-A682-6C28DB9B7E15}" type="presParOf" srcId="{69E8A92B-00B5-45CD-BB2E-7BEF1F2E4304}" destId="{B4224BFE-B905-403F-94FA-254EB7287236}" srcOrd="7" destOrd="0" presId="urn:microsoft.com/office/officeart/2005/8/layout/matrix1"/>
    <dgm:cxn modelId="{AC379255-3015-4436-96A8-2ED418159732}" type="presParOf" srcId="{965621BF-8676-42F3-AF31-EC79F60E1227}" destId="{1DF73654-7BEC-4976-8A51-64F2FACD7CC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D5BCAC-AA87-4DB8-93DE-E83CD302E064}" type="doc">
      <dgm:prSet loTypeId="urn:microsoft.com/office/officeart/2005/8/layout/cycle8" loCatId="cycle" qsTypeId="urn:microsoft.com/office/officeart/2005/8/quickstyle/simple1" qsCatId="simple" csTypeId="urn:microsoft.com/office/officeart/2005/8/colors/colorful1" csCatId="colorful" phldr="1"/>
      <dgm:spPr/>
    </dgm:pt>
    <dgm:pt modelId="{7DBB6073-FBB2-46AE-AB35-B071DB778979}">
      <dgm:prSet phldrT="[Text]" custT="1"/>
      <dgm:spPr/>
      <dgm:t>
        <a:bodyPr/>
        <a:lstStyle/>
        <a:p>
          <a:r>
            <a:rPr lang="en-US" sz="1800" dirty="0"/>
            <a:t>Instruction</a:t>
          </a:r>
        </a:p>
      </dgm:t>
    </dgm:pt>
    <dgm:pt modelId="{E254AADD-5225-4C99-A62F-9EDC906AE2F4}" type="parTrans" cxnId="{B8C297AC-AC66-499B-85D5-DC0AFFCFE6C4}">
      <dgm:prSet/>
      <dgm:spPr/>
      <dgm:t>
        <a:bodyPr/>
        <a:lstStyle/>
        <a:p>
          <a:endParaRPr lang="en-US"/>
        </a:p>
      </dgm:t>
    </dgm:pt>
    <dgm:pt modelId="{2D1AAFC8-E702-4C41-AD7B-7C9DB099D643}" type="sibTrans" cxnId="{B8C297AC-AC66-499B-85D5-DC0AFFCFE6C4}">
      <dgm:prSet/>
      <dgm:spPr/>
      <dgm:t>
        <a:bodyPr/>
        <a:lstStyle/>
        <a:p>
          <a:endParaRPr lang="en-US"/>
        </a:p>
      </dgm:t>
    </dgm:pt>
    <dgm:pt modelId="{2D93436C-D258-495F-8762-BA10D089C78A}">
      <dgm:prSet phldrT="[Text]" custT="1"/>
      <dgm:spPr/>
      <dgm:t>
        <a:bodyPr/>
        <a:lstStyle/>
        <a:p>
          <a:r>
            <a:rPr lang="en-US" sz="1800" dirty="0"/>
            <a:t>Reflection</a:t>
          </a:r>
        </a:p>
      </dgm:t>
    </dgm:pt>
    <dgm:pt modelId="{ECE61572-BB2A-4D61-98F9-3A021B29BF18}" type="parTrans" cxnId="{58D8EF81-94EF-4658-BC2F-C06D9060F473}">
      <dgm:prSet/>
      <dgm:spPr/>
      <dgm:t>
        <a:bodyPr/>
        <a:lstStyle/>
        <a:p>
          <a:endParaRPr lang="en-US"/>
        </a:p>
      </dgm:t>
    </dgm:pt>
    <dgm:pt modelId="{8A15A708-E805-4865-B3EB-9FAC65E9EB10}" type="sibTrans" cxnId="{58D8EF81-94EF-4658-BC2F-C06D9060F473}">
      <dgm:prSet/>
      <dgm:spPr/>
      <dgm:t>
        <a:bodyPr/>
        <a:lstStyle/>
        <a:p>
          <a:endParaRPr lang="en-US"/>
        </a:p>
      </dgm:t>
    </dgm:pt>
    <dgm:pt modelId="{50FDF4E7-1A77-44EB-885F-AE3454546F8E}">
      <dgm:prSet phldrT="[Text]" custT="1"/>
      <dgm:spPr/>
      <dgm:t>
        <a:bodyPr/>
        <a:lstStyle/>
        <a:p>
          <a:r>
            <a:rPr lang="en-US" sz="1800" dirty="0"/>
            <a:t>Planning</a:t>
          </a:r>
        </a:p>
      </dgm:t>
    </dgm:pt>
    <dgm:pt modelId="{2DD4F311-F8FC-4190-B652-28B4391D1076}" type="parTrans" cxnId="{BE84A1C8-881E-4EE9-8FF0-BA121BE18DDB}">
      <dgm:prSet/>
      <dgm:spPr/>
      <dgm:t>
        <a:bodyPr/>
        <a:lstStyle/>
        <a:p>
          <a:endParaRPr lang="en-US"/>
        </a:p>
      </dgm:t>
    </dgm:pt>
    <dgm:pt modelId="{1235980B-1DDD-425A-91A2-630C20F987B3}" type="sibTrans" cxnId="{BE84A1C8-881E-4EE9-8FF0-BA121BE18DDB}">
      <dgm:prSet/>
      <dgm:spPr/>
      <dgm:t>
        <a:bodyPr/>
        <a:lstStyle/>
        <a:p>
          <a:endParaRPr lang="en-US"/>
        </a:p>
      </dgm:t>
    </dgm:pt>
    <dgm:pt modelId="{1731E112-415A-435B-BA0F-217EC64C8DE5}" type="pres">
      <dgm:prSet presAssocID="{71D5BCAC-AA87-4DB8-93DE-E83CD302E064}" presName="compositeShape" presStyleCnt="0">
        <dgm:presLayoutVars>
          <dgm:chMax val="7"/>
          <dgm:dir/>
          <dgm:resizeHandles val="exact"/>
        </dgm:presLayoutVars>
      </dgm:prSet>
      <dgm:spPr/>
    </dgm:pt>
    <dgm:pt modelId="{92649E6B-18D9-431F-A57F-55FC7BA85861}" type="pres">
      <dgm:prSet presAssocID="{71D5BCAC-AA87-4DB8-93DE-E83CD302E064}" presName="wedge1" presStyleLbl="node1" presStyleIdx="0" presStyleCnt="3"/>
      <dgm:spPr/>
    </dgm:pt>
    <dgm:pt modelId="{B16F3252-D5C0-46AF-91A7-701EC23DC379}" type="pres">
      <dgm:prSet presAssocID="{71D5BCAC-AA87-4DB8-93DE-E83CD302E064}" presName="dummy1a" presStyleCnt="0"/>
      <dgm:spPr/>
    </dgm:pt>
    <dgm:pt modelId="{62E3E5F5-769B-4F8C-90BE-DC3D7B3F57B6}" type="pres">
      <dgm:prSet presAssocID="{71D5BCAC-AA87-4DB8-93DE-E83CD302E064}" presName="dummy1b" presStyleCnt="0"/>
      <dgm:spPr/>
    </dgm:pt>
    <dgm:pt modelId="{E4A38695-E959-4B5A-B7F7-FE8E8F1E2176}" type="pres">
      <dgm:prSet presAssocID="{71D5BCAC-AA87-4DB8-93DE-E83CD302E064}" presName="wedge1Tx" presStyleLbl="node1" presStyleIdx="0" presStyleCnt="3">
        <dgm:presLayoutVars>
          <dgm:chMax val="0"/>
          <dgm:chPref val="0"/>
          <dgm:bulletEnabled val="1"/>
        </dgm:presLayoutVars>
      </dgm:prSet>
      <dgm:spPr/>
    </dgm:pt>
    <dgm:pt modelId="{FEF134CC-6E34-47BE-A6AA-C98BB726385B}" type="pres">
      <dgm:prSet presAssocID="{71D5BCAC-AA87-4DB8-93DE-E83CD302E064}" presName="wedge2" presStyleLbl="node1" presStyleIdx="1" presStyleCnt="3" custScaleX="99815" custScaleY="96626"/>
      <dgm:spPr/>
    </dgm:pt>
    <dgm:pt modelId="{3A63703E-D361-4729-9526-062447AED3FE}" type="pres">
      <dgm:prSet presAssocID="{71D5BCAC-AA87-4DB8-93DE-E83CD302E064}" presName="dummy2a" presStyleCnt="0"/>
      <dgm:spPr/>
    </dgm:pt>
    <dgm:pt modelId="{72E6A711-34B6-480E-836F-348BE38C1DA2}" type="pres">
      <dgm:prSet presAssocID="{71D5BCAC-AA87-4DB8-93DE-E83CD302E064}" presName="dummy2b" presStyleCnt="0"/>
      <dgm:spPr/>
    </dgm:pt>
    <dgm:pt modelId="{9FA50BD6-06F3-4CF3-AD52-F4DB5055CC48}" type="pres">
      <dgm:prSet presAssocID="{71D5BCAC-AA87-4DB8-93DE-E83CD302E064}" presName="wedge2Tx" presStyleLbl="node1" presStyleIdx="1" presStyleCnt="3">
        <dgm:presLayoutVars>
          <dgm:chMax val="0"/>
          <dgm:chPref val="0"/>
          <dgm:bulletEnabled val="1"/>
        </dgm:presLayoutVars>
      </dgm:prSet>
      <dgm:spPr/>
    </dgm:pt>
    <dgm:pt modelId="{E3DAFAD5-0832-4805-A03E-8E6C4BDA6052}" type="pres">
      <dgm:prSet presAssocID="{71D5BCAC-AA87-4DB8-93DE-E83CD302E064}" presName="wedge3" presStyleLbl="node1" presStyleIdx="2" presStyleCnt="3" custLinFactNeighborX="-248" custLinFactNeighborY="1240"/>
      <dgm:spPr/>
    </dgm:pt>
    <dgm:pt modelId="{44257B0D-3AD2-474F-A266-1AE7EF13D2E2}" type="pres">
      <dgm:prSet presAssocID="{71D5BCAC-AA87-4DB8-93DE-E83CD302E064}" presName="dummy3a" presStyleCnt="0"/>
      <dgm:spPr/>
    </dgm:pt>
    <dgm:pt modelId="{9803A819-6E44-41BC-91CC-128D309FF8A1}" type="pres">
      <dgm:prSet presAssocID="{71D5BCAC-AA87-4DB8-93DE-E83CD302E064}" presName="dummy3b" presStyleCnt="0"/>
      <dgm:spPr/>
    </dgm:pt>
    <dgm:pt modelId="{83FFC68C-ABAD-4BD9-AB9C-8FCCC80CABCC}" type="pres">
      <dgm:prSet presAssocID="{71D5BCAC-AA87-4DB8-93DE-E83CD302E064}" presName="wedge3Tx" presStyleLbl="node1" presStyleIdx="2" presStyleCnt="3">
        <dgm:presLayoutVars>
          <dgm:chMax val="0"/>
          <dgm:chPref val="0"/>
          <dgm:bulletEnabled val="1"/>
        </dgm:presLayoutVars>
      </dgm:prSet>
      <dgm:spPr/>
    </dgm:pt>
    <dgm:pt modelId="{CD411D2D-3520-4C98-B456-4850D4F0F6CE}" type="pres">
      <dgm:prSet presAssocID="{2D1AAFC8-E702-4C41-AD7B-7C9DB099D643}" presName="arrowWedge1" presStyleLbl="fgSibTrans2D1" presStyleIdx="0" presStyleCnt="3"/>
      <dgm:spPr/>
    </dgm:pt>
    <dgm:pt modelId="{1293402E-BF17-4F3C-B968-C77C2B717102}" type="pres">
      <dgm:prSet presAssocID="{8A15A708-E805-4865-B3EB-9FAC65E9EB10}" presName="arrowWedge2" presStyleLbl="fgSibTrans2D1" presStyleIdx="1" presStyleCnt="3"/>
      <dgm:spPr/>
    </dgm:pt>
    <dgm:pt modelId="{2FA9682C-6CD4-4BEC-B2C1-F2BDF09FAA3B}" type="pres">
      <dgm:prSet presAssocID="{1235980B-1DDD-425A-91A2-630C20F987B3}" presName="arrowWedge3" presStyleLbl="fgSibTrans2D1" presStyleIdx="2" presStyleCnt="3"/>
      <dgm:spPr/>
    </dgm:pt>
  </dgm:ptLst>
  <dgm:cxnLst>
    <dgm:cxn modelId="{42199035-E341-47D6-A4F2-21A90E108F6B}" type="presOf" srcId="{50FDF4E7-1A77-44EB-885F-AE3454546F8E}" destId="{E3DAFAD5-0832-4805-A03E-8E6C4BDA6052}" srcOrd="0" destOrd="0" presId="urn:microsoft.com/office/officeart/2005/8/layout/cycle8"/>
    <dgm:cxn modelId="{99405F42-A087-4C24-9F10-9599D960989C}" type="presOf" srcId="{2D93436C-D258-495F-8762-BA10D089C78A}" destId="{FEF134CC-6E34-47BE-A6AA-C98BB726385B}" srcOrd="0" destOrd="0" presId="urn:microsoft.com/office/officeart/2005/8/layout/cycle8"/>
    <dgm:cxn modelId="{7858FA66-B5B8-4815-A3A1-7847CA052551}" type="presOf" srcId="{71D5BCAC-AA87-4DB8-93DE-E83CD302E064}" destId="{1731E112-415A-435B-BA0F-217EC64C8DE5}" srcOrd="0" destOrd="0" presId="urn:microsoft.com/office/officeart/2005/8/layout/cycle8"/>
    <dgm:cxn modelId="{6614D14D-253C-44BF-878F-598C429CAB85}" type="presOf" srcId="{50FDF4E7-1A77-44EB-885F-AE3454546F8E}" destId="{83FFC68C-ABAD-4BD9-AB9C-8FCCC80CABCC}" srcOrd="1" destOrd="0" presId="urn:microsoft.com/office/officeart/2005/8/layout/cycle8"/>
    <dgm:cxn modelId="{5CC8B751-E820-483D-A0AB-C876D61B5C6D}" type="presOf" srcId="{7DBB6073-FBB2-46AE-AB35-B071DB778979}" destId="{92649E6B-18D9-431F-A57F-55FC7BA85861}" srcOrd="0" destOrd="0" presId="urn:microsoft.com/office/officeart/2005/8/layout/cycle8"/>
    <dgm:cxn modelId="{58D8EF81-94EF-4658-BC2F-C06D9060F473}" srcId="{71D5BCAC-AA87-4DB8-93DE-E83CD302E064}" destId="{2D93436C-D258-495F-8762-BA10D089C78A}" srcOrd="1" destOrd="0" parTransId="{ECE61572-BB2A-4D61-98F9-3A021B29BF18}" sibTransId="{8A15A708-E805-4865-B3EB-9FAC65E9EB10}"/>
    <dgm:cxn modelId="{6B9B879F-0FD4-4DEC-885D-151CEA9C43AC}" type="presOf" srcId="{7DBB6073-FBB2-46AE-AB35-B071DB778979}" destId="{E4A38695-E959-4B5A-B7F7-FE8E8F1E2176}" srcOrd="1" destOrd="0" presId="urn:microsoft.com/office/officeart/2005/8/layout/cycle8"/>
    <dgm:cxn modelId="{B8C297AC-AC66-499B-85D5-DC0AFFCFE6C4}" srcId="{71D5BCAC-AA87-4DB8-93DE-E83CD302E064}" destId="{7DBB6073-FBB2-46AE-AB35-B071DB778979}" srcOrd="0" destOrd="0" parTransId="{E254AADD-5225-4C99-A62F-9EDC906AE2F4}" sibTransId="{2D1AAFC8-E702-4C41-AD7B-7C9DB099D643}"/>
    <dgm:cxn modelId="{BE84A1C8-881E-4EE9-8FF0-BA121BE18DDB}" srcId="{71D5BCAC-AA87-4DB8-93DE-E83CD302E064}" destId="{50FDF4E7-1A77-44EB-885F-AE3454546F8E}" srcOrd="2" destOrd="0" parTransId="{2DD4F311-F8FC-4190-B652-28B4391D1076}" sibTransId="{1235980B-1DDD-425A-91A2-630C20F987B3}"/>
    <dgm:cxn modelId="{0CAA8EEA-B46C-4470-BBE9-BF6DB803EEA8}" type="presOf" srcId="{2D93436C-D258-495F-8762-BA10D089C78A}" destId="{9FA50BD6-06F3-4CF3-AD52-F4DB5055CC48}" srcOrd="1" destOrd="0" presId="urn:microsoft.com/office/officeart/2005/8/layout/cycle8"/>
    <dgm:cxn modelId="{CC13C902-41FA-419A-A974-1E99187ED903}" type="presParOf" srcId="{1731E112-415A-435B-BA0F-217EC64C8DE5}" destId="{92649E6B-18D9-431F-A57F-55FC7BA85861}" srcOrd="0" destOrd="0" presId="urn:microsoft.com/office/officeart/2005/8/layout/cycle8"/>
    <dgm:cxn modelId="{BD585DEA-164F-445C-A39A-129BC538CE9A}" type="presParOf" srcId="{1731E112-415A-435B-BA0F-217EC64C8DE5}" destId="{B16F3252-D5C0-46AF-91A7-701EC23DC379}" srcOrd="1" destOrd="0" presId="urn:microsoft.com/office/officeart/2005/8/layout/cycle8"/>
    <dgm:cxn modelId="{D5A4F5BF-A323-47EC-8126-9E57864EF857}" type="presParOf" srcId="{1731E112-415A-435B-BA0F-217EC64C8DE5}" destId="{62E3E5F5-769B-4F8C-90BE-DC3D7B3F57B6}" srcOrd="2" destOrd="0" presId="urn:microsoft.com/office/officeart/2005/8/layout/cycle8"/>
    <dgm:cxn modelId="{0DDD22C2-2B2C-4B1E-9546-2361B9D89308}" type="presParOf" srcId="{1731E112-415A-435B-BA0F-217EC64C8DE5}" destId="{E4A38695-E959-4B5A-B7F7-FE8E8F1E2176}" srcOrd="3" destOrd="0" presId="urn:microsoft.com/office/officeart/2005/8/layout/cycle8"/>
    <dgm:cxn modelId="{37832ADE-091E-4416-A757-172618E5C413}" type="presParOf" srcId="{1731E112-415A-435B-BA0F-217EC64C8DE5}" destId="{FEF134CC-6E34-47BE-A6AA-C98BB726385B}" srcOrd="4" destOrd="0" presId="urn:microsoft.com/office/officeart/2005/8/layout/cycle8"/>
    <dgm:cxn modelId="{7DD4B782-740F-4058-9550-184726010412}" type="presParOf" srcId="{1731E112-415A-435B-BA0F-217EC64C8DE5}" destId="{3A63703E-D361-4729-9526-062447AED3FE}" srcOrd="5" destOrd="0" presId="urn:microsoft.com/office/officeart/2005/8/layout/cycle8"/>
    <dgm:cxn modelId="{129509D8-72E3-4FA0-A9B7-884C69ACECF3}" type="presParOf" srcId="{1731E112-415A-435B-BA0F-217EC64C8DE5}" destId="{72E6A711-34B6-480E-836F-348BE38C1DA2}" srcOrd="6" destOrd="0" presId="urn:microsoft.com/office/officeart/2005/8/layout/cycle8"/>
    <dgm:cxn modelId="{7913FFD7-BA18-426F-8BB7-4AB7BA59DED7}" type="presParOf" srcId="{1731E112-415A-435B-BA0F-217EC64C8DE5}" destId="{9FA50BD6-06F3-4CF3-AD52-F4DB5055CC48}" srcOrd="7" destOrd="0" presId="urn:microsoft.com/office/officeart/2005/8/layout/cycle8"/>
    <dgm:cxn modelId="{37B48DAF-CF7F-42A2-A7B3-D45276613360}" type="presParOf" srcId="{1731E112-415A-435B-BA0F-217EC64C8DE5}" destId="{E3DAFAD5-0832-4805-A03E-8E6C4BDA6052}" srcOrd="8" destOrd="0" presId="urn:microsoft.com/office/officeart/2005/8/layout/cycle8"/>
    <dgm:cxn modelId="{4A189300-C295-470B-A86B-0F25FCADBA08}" type="presParOf" srcId="{1731E112-415A-435B-BA0F-217EC64C8DE5}" destId="{44257B0D-3AD2-474F-A266-1AE7EF13D2E2}" srcOrd="9" destOrd="0" presId="urn:microsoft.com/office/officeart/2005/8/layout/cycle8"/>
    <dgm:cxn modelId="{6965AE17-16CA-4874-A9F7-36853B36AC2F}" type="presParOf" srcId="{1731E112-415A-435B-BA0F-217EC64C8DE5}" destId="{9803A819-6E44-41BC-91CC-128D309FF8A1}" srcOrd="10" destOrd="0" presId="urn:microsoft.com/office/officeart/2005/8/layout/cycle8"/>
    <dgm:cxn modelId="{F77B095E-3EDA-4308-9E0D-B7F00BCB0A9E}" type="presParOf" srcId="{1731E112-415A-435B-BA0F-217EC64C8DE5}" destId="{83FFC68C-ABAD-4BD9-AB9C-8FCCC80CABCC}" srcOrd="11" destOrd="0" presId="urn:microsoft.com/office/officeart/2005/8/layout/cycle8"/>
    <dgm:cxn modelId="{4B30DCDD-AD6D-45A7-8772-569382E6597F}" type="presParOf" srcId="{1731E112-415A-435B-BA0F-217EC64C8DE5}" destId="{CD411D2D-3520-4C98-B456-4850D4F0F6CE}" srcOrd="12" destOrd="0" presId="urn:microsoft.com/office/officeart/2005/8/layout/cycle8"/>
    <dgm:cxn modelId="{53FB60B6-6747-4C66-9898-671BE50BC76F}" type="presParOf" srcId="{1731E112-415A-435B-BA0F-217EC64C8DE5}" destId="{1293402E-BF17-4F3C-B968-C77C2B717102}" srcOrd="13" destOrd="0" presId="urn:microsoft.com/office/officeart/2005/8/layout/cycle8"/>
    <dgm:cxn modelId="{97487990-5ACA-40CA-BF7E-444AC32F1EF6}" type="presParOf" srcId="{1731E112-415A-435B-BA0F-217EC64C8DE5}" destId="{2FA9682C-6CD4-4BEC-B2C1-F2BDF09FAA3B}"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907F43-07E5-A049-93F7-7CD7388A5CE3}" type="doc">
      <dgm:prSet loTypeId="urn:microsoft.com/office/officeart/2005/8/layout/radial6" loCatId="cycle" qsTypeId="urn:microsoft.com/office/officeart/2005/8/quickstyle/simple4" qsCatId="simple" csTypeId="urn:microsoft.com/office/officeart/2005/8/colors/colorful1" csCatId="colorful" phldr="1"/>
      <dgm:spPr/>
      <dgm:t>
        <a:bodyPr/>
        <a:lstStyle/>
        <a:p>
          <a:endParaRPr lang="en-US"/>
        </a:p>
      </dgm:t>
    </dgm:pt>
    <dgm:pt modelId="{C1C8BF84-1A53-934B-88E5-80448FFB1C81}">
      <dgm:prSet phldrT="[Text]"/>
      <dgm:spPr/>
      <dgm:t>
        <a:bodyPr/>
        <a:lstStyle/>
        <a:p>
          <a:r>
            <a:rPr lang="en-US" b="1"/>
            <a:t>Analyzing Teaching</a:t>
          </a:r>
          <a:endParaRPr lang="en-US" b="1" dirty="0"/>
        </a:p>
      </dgm:t>
    </dgm:pt>
    <dgm:pt modelId="{FC64B033-3DF9-D347-B8D0-F777D0ECB32D}" type="parTrans" cxnId="{B670CA5B-3CAE-0040-8921-3AE858BB2C21}">
      <dgm:prSet/>
      <dgm:spPr/>
      <dgm:t>
        <a:bodyPr/>
        <a:lstStyle/>
        <a:p>
          <a:endParaRPr lang="en-US"/>
        </a:p>
      </dgm:t>
    </dgm:pt>
    <dgm:pt modelId="{D2A6EAF8-4069-5341-AD06-EAAC5DC3F6D0}" type="sibTrans" cxnId="{B670CA5B-3CAE-0040-8921-3AE858BB2C21}">
      <dgm:prSet/>
      <dgm:spPr/>
      <dgm:t>
        <a:bodyPr/>
        <a:lstStyle/>
        <a:p>
          <a:endParaRPr lang="en-US"/>
        </a:p>
      </dgm:t>
    </dgm:pt>
    <dgm:pt modelId="{974F9AAD-EE5D-CF4D-905B-39AE6A4186F4}">
      <dgm:prSet phldrT="[Text]" custT="1"/>
      <dgm:spPr/>
      <dgm:t>
        <a:bodyPr/>
        <a:lstStyle/>
        <a:p>
          <a:r>
            <a:rPr lang="en-US" sz="2000" b="0" i="0" dirty="0">
              <a:ea typeface="ＭＳ Ｐゴシック" pitchFamily="4" charset="-128"/>
              <a:cs typeface="ＭＳ Ｐゴシック" pitchFamily="4" charset="-128"/>
            </a:rPr>
            <a:t>What is the main goal of the instruction episode?</a:t>
          </a:r>
          <a:endParaRPr lang="en-US" sz="2000" b="0" i="0" dirty="0"/>
        </a:p>
      </dgm:t>
    </dgm:pt>
    <dgm:pt modelId="{5D436387-C266-544E-8966-E4AB80774655}" type="parTrans" cxnId="{A1F50042-9E83-6645-B522-C3102B1BF383}">
      <dgm:prSet/>
      <dgm:spPr/>
      <dgm:t>
        <a:bodyPr/>
        <a:lstStyle/>
        <a:p>
          <a:endParaRPr lang="en-US"/>
        </a:p>
      </dgm:t>
    </dgm:pt>
    <dgm:pt modelId="{2FE35413-6960-8947-A234-815A8A54325F}" type="sibTrans" cxnId="{A1F50042-9E83-6645-B522-C3102B1BF383}">
      <dgm:prSet/>
      <dgm:spPr/>
      <dgm:t>
        <a:bodyPr/>
        <a:lstStyle/>
        <a:p>
          <a:endParaRPr lang="en-US" dirty="0"/>
        </a:p>
      </dgm:t>
    </dgm:pt>
    <dgm:pt modelId="{76D37721-7E7B-6E4D-89BC-E67AD7C32DBB}">
      <dgm:prSet phldrT="[Text]" custT="1"/>
      <dgm:spPr/>
      <dgm:t>
        <a:bodyPr/>
        <a:lstStyle/>
        <a:p>
          <a:r>
            <a:rPr lang="en-US" sz="2000" b="0" i="0" spc="-80" dirty="0">
              <a:ea typeface="ＭＳ Ｐゴシック" pitchFamily="4" charset="-128"/>
              <a:cs typeface="ＭＳ Ｐゴシック" pitchFamily="4" charset="-128"/>
            </a:rPr>
            <a:t>Which teaching strategies helped  students to make progress toward the learning goal? Which didn’t?  Why? </a:t>
          </a:r>
          <a:endParaRPr lang="en-US" sz="2000" b="0" i="0" spc="-80" dirty="0"/>
        </a:p>
      </dgm:t>
    </dgm:pt>
    <dgm:pt modelId="{9F777E91-252C-BB4F-807A-B40960C57D4B}" type="parTrans" cxnId="{B074FEF9-8FCE-DE42-B8F0-2DD980D08078}">
      <dgm:prSet/>
      <dgm:spPr/>
      <dgm:t>
        <a:bodyPr/>
        <a:lstStyle/>
        <a:p>
          <a:endParaRPr lang="en-US"/>
        </a:p>
      </dgm:t>
    </dgm:pt>
    <dgm:pt modelId="{B628812A-9D57-6D4B-BDD9-EB2DD15E35B9}" type="sibTrans" cxnId="{B074FEF9-8FCE-DE42-B8F0-2DD980D08078}">
      <dgm:prSet/>
      <dgm:spPr/>
      <dgm:t>
        <a:bodyPr/>
        <a:lstStyle/>
        <a:p>
          <a:endParaRPr lang="en-US" dirty="0"/>
        </a:p>
      </dgm:t>
    </dgm:pt>
    <dgm:pt modelId="{F8FDE560-E78B-0C46-9C95-0381325884DC}">
      <dgm:prSet custT="1"/>
      <dgm:spPr/>
      <dgm:t>
        <a:bodyPr/>
        <a:lstStyle/>
        <a:p>
          <a:r>
            <a:rPr lang="en-US" sz="2000" b="0" i="0" spc="-30" dirty="0">
              <a:ea typeface="ＭＳ Ｐゴシック" pitchFamily="4" charset="-128"/>
              <a:cs typeface="ＭＳ Ｐゴシック" pitchFamily="4" charset="-128"/>
            </a:rPr>
            <a:t>What progress did students make toward the goal? What evidence do you have? What evidence is missing?</a:t>
          </a:r>
        </a:p>
      </dgm:t>
    </dgm:pt>
    <dgm:pt modelId="{66C26C49-4B0D-7F43-84CC-E16DA52BC5BC}" type="parTrans" cxnId="{81A47D1C-6209-DB46-9AEA-FC09B2DB7A30}">
      <dgm:prSet/>
      <dgm:spPr/>
      <dgm:t>
        <a:bodyPr/>
        <a:lstStyle/>
        <a:p>
          <a:endParaRPr lang="en-US"/>
        </a:p>
      </dgm:t>
    </dgm:pt>
    <dgm:pt modelId="{1555C8F2-8FF0-B446-BBCF-66BEFC9FBF32}" type="sibTrans" cxnId="{81A47D1C-6209-DB46-9AEA-FC09B2DB7A30}">
      <dgm:prSet/>
      <dgm:spPr/>
      <dgm:t>
        <a:bodyPr/>
        <a:lstStyle/>
        <a:p>
          <a:endParaRPr lang="en-US" dirty="0"/>
        </a:p>
      </dgm:t>
    </dgm:pt>
    <dgm:pt modelId="{112A52CD-A88A-DB42-A2A2-60F317D7AA68}">
      <dgm:prSet custT="1"/>
      <dgm:spPr/>
      <dgm:t>
        <a:bodyPr/>
        <a:lstStyle/>
        <a:p>
          <a:r>
            <a:rPr lang="en-US" sz="2000" b="0" i="0" spc="-30" dirty="0">
              <a:ea typeface="ＭＳ Ｐゴシック" pitchFamily="4" charset="-128"/>
              <a:cs typeface="ＭＳ Ｐゴシック" pitchFamily="4" charset="-128"/>
            </a:rPr>
            <a:t>How can instruction be improved? What are the next steps?</a:t>
          </a:r>
        </a:p>
      </dgm:t>
    </dgm:pt>
    <dgm:pt modelId="{F26DB3F1-49EC-F64E-A8FC-2148FA63381E}" type="parTrans" cxnId="{21C97A0B-A34E-564E-A27C-CBCDFCE82C6F}">
      <dgm:prSet/>
      <dgm:spPr/>
      <dgm:t>
        <a:bodyPr/>
        <a:lstStyle/>
        <a:p>
          <a:endParaRPr lang="en-US"/>
        </a:p>
      </dgm:t>
    </dgm:pt>
    <dgm:pt modelId="{EA2D07D9-9B8A-834C-A584-D003BDCBD7E6}" type="sibTrans" cxnId="{21C97A0B-A34E-564E-A27C-CBCDFCE82C6F}">
      <dgm:prSet/>
      <dgm:spPr/>
      <dgm:t>
        <a:bodyPr/>
        <a:lstStyle/>
        <a:p>
          <a:endParaRPr lang="en-US" dirty="0"/>
        </a:p>
      </dgm:t>
    </dgm:pt>
    <dgm:pt modelId="{4284DF21-AC08-B647-82A9-616DEE048BA2}" type="pres">
      <dgm:prSet presAssocID="{87907F43-07E5-A049-93F7-7CD7388A5CE3}" presName="Name0" presStyleCnt="0">
        <dgm:presLayoutVars>
          <dgm:chMax val="1"/>
          <dgm:dir/>
          <dgm:animLvl val="ctr"/>
          <dgm:resizeHandles val="exact"/>
        </dgm:presLayoutVars>
      </dgm:prSet>
      <dgm:spPr/>
    </dgm:pt>
    <dgm:pt modelId="{5C23F69E-6035-A049-8ACD-D52663D4040C}" type="pres">
      <dgm:prSet presAssocID="{C1C8BF84-1A53-934B-88E5-80448FFB1C81}" presName="centerShape" presStyleLbl="node0" presStyleIdx="0" presStyleCnt="1" custScaleX="87539" custScaleY="82632" custLinFactNeighborX="684" custLinFactNeighborY="-3116"/>
      <dgm:spPr/>
    </dgm:pt>
    <dgm:pt modelId="{50A16B41-F152-454B-8D7F-77415C81C1E3}" type="pres">
      <dgm:prSet presAssocID="{974F9AAD-EE5D-CF4D-905B-39AE6A4186F4}" presName="node" presStyleLbl="node1" presStyleIdx="0" presStyleCnt="4" custScaleX="280495" custScaleY="159065" custRadScaleRad="133489" custRadScaleInc="2551">
        <dgm:presLayoutVars>
          <dgm:bulletEnabled val="1"/>
        </dgm:presLayoutVars>
      </dgm:prSet>
      <dgm:spPr/>
    </dgm:pt>
    <dgm:pt modelId="{8F9951A0-C59E-7442-8E03-DAB2101B775D}" type="pres">
      <dgm:prSet presAssocID="{974F9AAD-EE5D-CF4D-905B-39AE6A4186F4}" presName="dummy" presStyleCnt="0"/>
      <dgm:spPr/>
    </dgm:pt>
    <dgm:pt modelId="{679622F5-92A2-4840-879A-3016BFC20DA8}" type="pres">
      <dgm:prSet presAssocID="{2FE35413-6960-8947-A234-815A8A54325F}" presName="sibTrans" presStyleLbl="sibTrans2D1" presStyleIdx="0" presStyleCnt="4" custLinFactNeighborX="-1200" custLinFactNeighborY="-4021"/>
      <dgm:spPr/>
    </dgm:pt>
    <dgm:pt modelId="{B710C1B9-1C75-FB47-96AE-5A3E7C3DBC0E}" type="pres">
      <dgm:prSet presAssocID="{F8FDE560-E78B-0C46-9C95-0381325884DC}" presName="node" presStyleLbl="node1" presStyleIdx="1" presStyleCnt="4" custScaleX="290268" custScaleY="182841" custRadScaleRad="153655" custRadScaleInc="7797">
        <dgm:presLayoutVars>
          <dgm:bulletEnabled val="1"/>
        </dgm:presLayoutVars>
      </dgm:prSet>
      <dgm:spPr/>
    </dgm:pt>
    <dgm:pt modelId="{E7B5BE4E-4C1E-F440-9701-D157DBC3FD22}" type="pres">
      <dgm:prSet presAssocID="{F8FDE560-E78B-0C46-9C95-0381325884DC}" presName="dummy" presStyleCnt="0"/>
      <dgm:spPr/>
    </dgm:pt>
    <dgm:pt modelId="{F3342852-9B5F-694E-B65E-32F91E42E9A4}" type="pres">
      <dgm:prSet presAssocID="{1555C8F2-8FF0-B446-BBCF-66BEFC9FBF32}" presName="sibTrans" presStyleLbl="sibTrans2D1" presStyleIdx="1" presStyleCnt="4"/>
      <dgm:spPr/>
    </dgm:pt>
    <dgm:pt modelId="{1F03F0AD-F37E-FD48-9567-57A7DA1416C7}" type="pres">
      <dgm:prSet presAssocID="{76D37721-7E7B-6E4D-89BC-E67AD7C32DBB}" presName="node" presStyleLbl="node1" presStyleIdx="2" presStyleCnt="4" custScaleX="328446" custScaleY="207984" custRadScaleRad="102957" custRadScaleInc="-3308">
        <dgm:presLayoutVars>
          <dgm:bulletEnabled val="1"/>
        </dgm:presLayoutVars>
      </dgm:prSet>
      <dgm:spPr/>
    </dgm:pt>
    <dgm:pt modelId="{F9F76EA3-974A-1940-8451-38C3193AEAF1}" type="pres">
      <dgm:prSet presAssocID="{76D37721-7E7B-6E4D-89BC-E67AD7C32DBB}" presName="dummy" presStyleCnt="0"/>
      <dgm:spPr/>
    </dgm:pt>
    <dgm:pt modelId="{2120F198-7E9D-EA48-87D2-49C6481D731C}" type="pres">
      <dgm:prSet presAssocID="{B628812A-9D57-6D4B-BDD9-EB2DD15E35B9}" presName="sibTrans" presStyleLbl="sibTrans2D1" presStyleIdx="2" presStyleCnt="4"/>
      <dgm:spPr/>
    </dgm:pt>
    <dgm:pt modelId="{4B8CF82B-0FF8-4141-8FC9-78FDF69679F8}" type="pres">
      <dgm:prSet presAssocID="{112A52CD-A88A-DB42-A2A2-60F317D7AA68}" presName="node" presStyleLbl="node1" presStyleIdx="3" presStyleCnt="4" custScaleX="279459" custScaleY="167101" custRadScaleRad="153655" custRadScaleInc="-7797">
        <dgm:presLayoutVars>
          <dgm:bulletEnabled val="1"/>
        </dgm:presLayoutVars>
      </dgm:prSet>
      <dgm:spPr/>
    </dgm:pt>
    <dgm:pt modelId="{29432247-1EB5-8940-82D3-8BA18293819C}" type="pres">
      <dgm:prSet presAssocID="{112A52CD-A88A-DB42-A2A2-60F317D7AA68}" presName="dummy" presStyleCnt="0"/>
      <dgm:spPr/>
    </dgm:pt>
    <dgm:pt modelId="{E704C4E5-F677-B542-AFB0-FD4D96EAA121}" type="pres">
      <dgm:prSet presAssocID="{EA2D07D9-9B8A-834C-A584-D003BDCBD7E6}" presName="sibTrans" presStyleLbl="sibTrans2D1" presStyleIdx="3" presStyleCnt="4"/>
      <dgm:spPr/>
    </dgm:pt>
  </dgm:ptLst>
  <dgm:cxnLst>
    <dgm:cxn modelId="{21C97A0B-A34E-564E-A27C-CBCDFCE82C6F}" srcId="{C1C8BF84-1A53-934B-88E5-80448FFB1C81}" destId="{112A52CD-A88A-DB42-A2A2-60F317D7AA68}" srcOrd="3" destOrd="0" parTransId="{F26DB3F1-49EC-F64E-A8FC-2148FA63381E}" sibTransId="{EA2D07D9-9B8A-834C-A584-D003BDCBD7E6}"/>
    <dgm:cxn modelId="{7A412515-0542-40C1-B5C7-F5DE72B9585E}" type="presOf" srcId="{87907F43-07E5-A049-93F7-7CD7388A5CE3}" destId="{4284DF21-AC08-B647-82A9-616DEE048BA2}" srcOrd="0" destOrd="0" presId="urn:microsoft.com/office/officeart/2005/8/layout/radial6"/>
    <dgm:cxn modelId="{81A47D1C-6209-DB46-9AEA-FC09B2DB7A30}" srcId="{C1C8BF84-1A53-934B-88E5-80448FFB1C81}" destId="{F8FDE560-E78B-0C46-9C95-0381325884DC}" srcOrd="1" destOrd="0" parTransId="{66C26C49-4B0D-7F43-84CC-E16DA52BC5BC}" sibTransId="{1555C8F2-8FF0-B446-BBCF-66BEFC9FBF32}"/>
    <dgm:cxn modelId="{8495DF2F-6DD1-4569-95F1-4712DCC2753A}" type="presOf" srcId="{974F9AAD-EE5D-CF4D-905B-39AE6A4186F4}" destId="{50A16B41-F152-454B-8D7F-77415C81C1E3}" srcOrd="0" destOrd="0" presId="urn:microsoft.com/office/officeart/2005/8/layout/radial6"/>
    <dgm:cxn modelId="{B670CA5B-3CAE-0040-8921-3AE858BB2C21}" srcId="{87907F43-07E5-A049-93F7-7CD7388A5CE3}" destId="{C1C8BF84-1A53-934B-88E5-80448FFB1C81}" srcOrd="0" destOrd="0" parTransId="{FC64B033-3DF9-D347-B8D0-F777D0ECB32D}" sibTransId="{D2A6EAF8-4069-5341-AD06-EAAC5DC3F6D0}"/>
    <dgm:cxn modelId="{A1F50042-9E83-6645-B522-C3102B1BF383}" srcId="{C1C8BF84-1A53-934B-88E5-80448FFB1C81}" destId="{974F9AAD-EE5D-CF4D-905B-39AE6A4186F4}" srcOrd="0" destOrd="0" parTransId="{5D436387-C266-544E-8966-E4AB80774655}" sibTransId="{2FE35413-6960-8947-A234-815A8A54325F}"/>
    <dgm:cxn modelId="{DD712F70-EE85-48B3-B3C5-BD224969F718}" type="presOf" srcId="{112A52CD-A88A-DB42-A2A2-60F317D7AA68}" destId="{4B8CF82B-0FF8-4141-8FC9-78FDF69679F8}" srcOrd="0" destOrd="0" presId="urn:microsoft.com/office/officeart/2005/8/layout/radial6"/>
    <dgm:cxn modelId="{5108E370-B108-4151-96EB-BCCFD74239AA}" type="presOf" srcId="{76D37721-7E7B-6E4D-89BC-E67AD7C32DBB}" destId="{1F03F0AD-F37E-FD48-9567-57A7DA1416C7}" srcOrd="0" destOrd="0" presId="urn:microsoft.com/office/officeart/2005/8/layout/radial6"/>
    <dgm:cxn modelId="{56EC4FA5-63ED-4E16-B9D9-EAE7CD9A5CD8}" type="presOf" srcId="{2FE35413-6960-8947-A234-815A8A54325F}" destId="{679622F5-92A2-4840-879A-3016BFC20DA8}" srcOrd="0" destOrd="0" presId="urn:microsoft.com/office/officeart/2005/8/layout/radial6"/>
    <dgm:cxn modelId="{4928FEAD-D852-42F4-9086-B9759610ED36}" type="presOf" srcId="{EA2D07D9-9B8A-834C-A584-D003BDCBD7E6}" destId="{E704C4E5-F677-B542-AFB0-FD4D96EAA121}" srcOrd="0" destOrd="0" presId="urn:microsoft.com/office/officeart/2005/8/layout/radial6"/>
    <dgm:cxn modelId="{6D03DEE0-6A94-47B4-A8F1-0B02A58D8766}" type="presOf" srcId="{F8FDE560-E78B-0C46-9C95-0381325884DC}" destId="{B710C1B9-1C75-FB47-96AE-5A3E7C3DBC0E}" srcOrd="0" destOrd="0" presId="urn:microsoft.com/office/officeart/2005/8/layout/radial6"/>
    <dgm:cxn modelId="{0DCEE3F0-A911-4A1B-85F9-AF85400CFB03}" type="presOf" srcId="{C1C8BF84-1A53-934B-88E5-80448FFB1C81}" destId="{5C23F69E-6035-A049-8ACD-D52663D4040C}" srcOrd="0" destOrd="0" presId="urn:microsoft.com/office/officeart/2005/8/layout/radial6"/>
    <dgm:cxn modelId="{AA582EF1-EB13-419F-A157-1F07609DEFFC}" type="presOf" srcId="{1555C8F2-8FF0-B446-BBCF-66BEFC9FBF32}" destId="{F3342852-9B5F-694E-B65E-32F91E42E9A4}" srcOrd="0" destOrd="0" presId="urn:microsoft.com/office/officeart/2005/8/layout/radial6"/>
    <dgm:cxn modelId="{B074FEF9-8FCE-DE42-B8F0-2DD980D08078}" srcId="{C1C8BF84-1A53-934B-88E5-80448FFB1C81}" destId="{76D37721-7E7B-6E4D-89BC-E67AD7C32DBB}" srcOrd="2" destOrd="0" parTransId="{9F777E91-252C-BB4F-807A-B40960C57D4B}" sibTransId="{B628812A-9D57-6D4B-BDD9-EB2DD15E35B9}"/>
    <dgm:cxn modelId="{DCD7F7FE-A454-4527-84CE-61AE09C780A7}" type="presOf" srcId="{B628812A-9D57-6D4B-BDD9-EB2DD15E35B9}" destId="{2120F198-7E9D-EA48-87D2-49C6481D731C}" srcOrd="0" destOrd="0" presId="urn:microsoft.com/office/officeart/2005/8/layout/radial6"/>
    <dgm:cxn modelId="{D908F048-D77F-4F0E-AFC1-BD5219BD8A9B}" type="presParOf" srcId="{4284DF21-AC08-B647-82A9-616DEE048BA2}" destId="{5C23F69E-6035-A049-8ACD-D52663D4040C}" srcOrd="0" destOrd="0" presId="urn:microsoft.com/office/officeart/2005/8/layout/radial6"/>
    <dgm:cxn modelId="{FC8500CF-E84B-4129-A8A9-E8051EF277E4}" type="presParOf" srcId="{4284DF21-AC08-B647-82A9-616DEE048BA2}" destId="{50A16B41-F152-454B-8D7F-77415C81C1E3}" srcOrd="1" destOrd="0" presId="urn:microsoft.com/office/officeart/2005/8/layout/radial6"/>
    <dgm:cxn modelId="{7B6FA85D-83DE-417C-874A-B2313DF56CE7}" type="presParOf" srcId="{4284DF21-AC08-B647-82A9-616DEE048BA2}" destId="{8F9951A0-C59E-7442-8E03-DAB2101B775D}" srcOrd="2" destOrd="0" presId="urn:microsoft.com/office/officeart/2005/8/layout/radial6"/>
    <dgm:cxn modelId="{B7CAAC3E-3004-401C-82CE-DB70052361C3}" type="presParOf" srcId="{4284DF21-AC08-B647-82A9-616DEE048BA2}" destId="{679622F5-92A2-4840-879A-3016BFC20DA8}" srcOrd="3" destOrd="0" presId="urn:microsoft.com/office/officeart/2005/8/layout/radial6"/>
    <dgm:cxn modelId="{9AFD032E-8225-4FFD-9DE2-757A473A9799}" type="presParOf" srcId="{4284DF21-AC08-B647-82A9-616DEE048BA2}" destId="{B710C1B9-1C75-FB47-96AE-5A3E7C3DBC0E}" srcOrd="4" destOrd="0" presId="urn:microsoft.com/office/officeart/2005/8/layout/radial6"/>
    <dgm:cxn modelId="{D2AF737B-95BE-4FE2-88AE-ECAECAD6E42F}" type="presParOf" srcId="{4284DF21-AC08-B647-82A9-616DEE048BA2}" destId="{E7B5BE4E-4C1E-F440-9701-D157DBC3FD22}" srcOrd="5" destOrd="0" presId="urn:microsoft.com/office/officeart/2005/8/layout/radial6"/>
    <dgm:cxn modelId="{99F957B7-24D3-48B0-B941-273564204DCA}" type="presParOf" srcId="{4284DF21-AC08-B647-82A9-616DEE048BA2}" destId="{F3342852-9B5F-694E-B65E-32F91E42E9A4}" srcOrd="6" destOrd="0" presId="urn:microsoft.com/office/officeart/2005/8/layout/radial6"/>
    <dgm:cxn modelId="{614C28E5-B951-43D6-8E4C-50CCA6B6E443}" type="presParOf" srcId="{4284DF21-AC08-B647-82A9-616DEE048BA2}" destId="{1F03F0AD-F37E-FD48-9567-57A7DA1416C7}" srcOrd="7" destOrd="0" presId="urn:microsoft.com/office/officeart/2005/8/layout/radial6"/>
    <dgm:cxn modelId="{CE401FF1-643C-48D7-A065-01B619C8C7F8}" type="presParOf" srcId="{4284DF21-AC08-B647-82A9-616DEE048BA2}" destId="{F9F76EA3-974A-1940-8451-38C3193AEAF1}" srcOrd="8" destOrd="0" presId="urn:microsoft.com/office/officeart/2005/8/layout/radial6"/>
    <dgm:cxn modelId="{CE2F2351-BDF1-475C-9D69-1B0316F1F0D5}" type="presParOf" srcId="{4284DF21-AC08-B647-82A9-616DEE048BA2}" destId="{2120F198-7E9D-EA48-87D2-49C6481D731C}" srcOrd="9" destOrd="0" presId="urn:microsoft.com/office/officeart/2005/8/layout/radial6"/>
    <dgm:cxn modelId="{2728EF38-8283-41AD-BB3D-2A6CC6F8C842}" type="presParOf" srcId="{4284DF21-AC08-B647-82A9-616DEE048BA2}" destId="{4B8CF82B-0FF8-4141-8FC9-78FDF69679F8}" srcOrd="10" destOrd="0" presId="urn:microsoft.com/office/officeart/2005/8/layout/radial6"/>
    <dgm:cxn modelId="{72EA7B1D-60FE-4524-9DB2-32ECC62A22EF}" type="presParOf" srcId="{4284DF21-AC08-B647-82A9-616DEE048BA2}" destId="{29432247-1EB5-8940-82D3-8BA18293819C}" srcOrd="11" destOrd="0" presId="urn:microsoft.com/office/officeart/2005/8/layout/radial6"/>
    <dgm:cxn modelId="{5DA82E6C-820E-4865-AB70-E8B51EB7CD43}" type="presParOf" srcId="{4284DF21-AC08-B647-82A9-616DEE048BA2}" destId="{E704C4E5-F677-B542-AFB0-FD4D96EAA121}"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A40A9-DFEA-45EF-A683-4FAA938CDD35}">
      <dsp:nvSpPr>
        <dsp:cNvPr id="0" name=""/>
        <dsp:cNvSpPr/>
      </dsp:nvSpPr>
      <dsp:spPr>
        <a:xfrm rot="16200000">
          <a:off x="1912657" y="-1912657"/>
          <a:ext cx="1909622" cy="5734937"/>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err="1"/>
            <a:t>Processi</a:t>
          </a:r>
          <a:r>
            <a:rPr lang="en-US" sz="2300" kern="1200" dirty="0"/>
            <a:t> </a:t>
          </a:r>
          <a:r>
            <a:rPr lang="en-US" sz="2300" kern="1200" dirty="0" err="1"/>
            <a:t>cognitivi</a:t>
          </a:r>
          <a:r>
            <a:rPr lang="en-US" sz="2300" kern="1200" dirty="0"/>
            <a:t>: </a:t>
          </a:r>
        </a:p>
        <a:p>
          <a:pPr marL="0" lvl="0" indent="0" algn="ctr" defTabSz="1022350">
            <a:lnSpc>
              <a:spcPct val="90000"/>
            </a:lnSpc>
            <a:spcBef>
              <a:spcPct val="0"/>
            </a:spcBef>
            <a:spcAft>
              <a:spcPct val="35000"/>
            </a:spcAft>
            <a:buNone/>
          </a:pPr>
          <a:r>
            <a:rPr lang="en-US" sz="2800" b="1" kern="1200" dirty="0" err="1"/>
            <a:t>focalizzare</a:t>
          </a:r>
          <a:r>
            <a:rPr lang="en-US" sz="2800" b="1" kern="1200" dirty="0"/>
            <a:t> </a:t>
          </a:r>
          <a:r>
            <a:rPr lang="en-US" sz="2800" b="1" kern="1200" dirty="0" err="1"/>
            <a:t>l’attenzione</a:t>
          </a:r>
          <a:r>
            <a:rPr lang="en-US" sz="2800" b="1" kern="1200" dirty="0"/>
            <a:t>, </a:t>
          </a:r>
          <a:r>
            <a:rPr lang="en-US" sz="2800" b="1" kern="1200" dirty="0" err="1"/>
            <a:t>interpretare</a:t>
          </a:r>
          <a:r>
            <a:rPr lang="en-US" sz="2800" b="1" kern="1200" dirty="0"/>
            <a:t>, </a:t>
          </a:r>
          <a:r>
            <a:rPr lang="en-US" sz="2800" b="1" kern="1200" dirty="0" err="1"/>
            <a:t>rispondere</a:t>
          </a:r>
          <a:r>
            <a:rPr lang="en-US" sz="2800" b="1" kern="1200" dirty="0"/>
            <a:t> </a:t>
          </a:r>
        </a:p>
      </dsp:txBody>
      <dsp:txXfrm rot="5400000">
        <a:off x="0" y="0"/>
        <a:ext cx="5734937" cy="1432216"/>
      </dsp:txXfrm>
    </dsp:sp>
    <dsp:sp modelId="{3A76EADC-D978-437C-8581-249A92E62CB8}">
      <dsp:nvSpPr>
        <dsp:cNvPr id="0" name=""/>
        <dsp:cNvSpPr/>
      </dsp:nvSpPr>
      <dsp:spPr>
        <a:xfrm>
          <a:off x="5734937" y="0"/>
          <a:ext cx="5734937" cy="1909622"/>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err="1"/>
            <a:t>Aspetti</a:t>
          </a:r>
          <a:r>
            <a:rPr lang="en-US" sz="2300" kern="1200" dirty="0"/>
            <a:t> socio-</a:t>
          </a:r>
          <a:r>
            <a:rPr lang="en-US" sz="2300" kern="1200" dirty="0" err="1"/>
            <a:t>culturali</a:t>
          </a:r>
          <a:r>
            <a:rPr lang="en-US" sz="2300" kern="1200" dirty="0"/>
            <a:t>: </a:t>
          </a:r>
        </a:p>
        <a:p>
          <a:pPr marL="0" lvl="0" indent="0" algn="ctr" defTabSz="1022350">
            <a:lnSpc>
              <a:spcPct val="90000"/>
            </a:lnSpc>
            <a:spcBef>
              <a:spcPct val="0"/>
            </a:spcBef>
            <a:spcAft>
              <a:spcPct val="35000"/>
            </a:spcAft>
            <a:buNone/>
          </a:pPr>
          <a:r>
            <a:rPr lang="en-US" sz="2800" b="1" kern="1200" dirty="0" err="1"/>
            <a:t>Comunita</a:t>
          </a:r>
          <a:r>
            <a:rPr lang="en-US" sz="2800" b="1" kern="1200" dirty="0"/>
            <a:t>` di </a:t>
          </a:r>
          <a:r>
            <a:rPr lang="en-US" sz="2800" b="1" kern="1200" dirty="0" err="1"/>
            <a:t>pratica</a:t>
          </a:r>
          <a:r>
            <a:rPr lang="en-US" sz="2800" b="1" kern="1200" dirty="0"/>
            <a:t>, </a:t>
          </a:r>
          <a:r>
            <a:rPr lang="en-US" sz="2800" b="1" kern="1200" dirty="0" err="1"/>
            <a:t>artefatti</a:t>
          </a:r>
          <a:r>
            <a:rPr lang="en-US" sz="2800" b="1" kern="1200" dirty="0"/>
            <a:t>, </a:t>
          </a:r>
          <a:r>
            <a:rPr lang="en-US" sz="2800" b="1" kern="1200" dirty="0" err="1"/>
            <a:t>norme</a:t>
          </a:r>
          <a:r>
            <a:rPr lang="en-US" sz="2800" b="1" kern="1200" dirty="0"/>
            <a:t> </a:t>
          </a:r>
          <a:r>
            <a:rPr lang="en-US" sz="2800" b="1" kern="1200" dirty="0" err="1"/>
            <a:t>sociali</a:t>
          </a:r>
          <a:r>
            <a:rPr lang="en-US" sz="2800" b="1" kern="1200" dirty="0"/>
            <a:t> e </a:t>
          </a:r>
          <a:r>
            <a:rPr lang="en-US" sz="2800" b="1" kern="1200" dirty="0" err="1"/>
            <a:t>culturali</a:t>
          </a:r>
          <a:endParaRPr lang="en-US" sz="2800" b="1" kern="1200" dirty="0"/>
        </a:p>
      </dsp:txBody>
      <dsp:txXfrm>
        <a:off x="5734937" y="0"/>
        <a:ext cx="5734937" cy="1432216"/>
      </dsp:txXfrm>
    </dsp:sp>
    <dsp:sp modelId="{352BD337-7BAE-4A0A-8606-45F28EC876F0}">
      <dsp:nvSpPr>
        <dsp:cNvPr id="0" name=""/>
        <dsp:cNvSpPr/>
      </dsp:nvSpPr>
      <dsp:spPr>
        <a:xfrm rot="10800000">
          <a:off x="0" y="1909622"/>
          <a:ext cx="5734937" cy="1909622"/>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Noticing come </a:t>
          </a:r>
          <a:r>
            <a:rPr lang="en-US" sz="2300" kern="1200" dirty="0" err="1"/>
            <a:t>disciplina</a:t>
          </a:r>
          <a:r>
            <a:rPr lang="en-US" sz="2300" kern="1200" dirty="0"/>
            <a:t>: </a:t>
          </a:r>
        </a:p>
        <a:p>
          <a:pPr marL="0" lvl="0" indent="0" algn="ctr" defTabSz="1022350">
            <a:lnSpc>
              <a:spcPct val="90000"/>
            </a:lnSpc>
            <a:spcBef>
              <a:spcPct val="0"/>
            </a:spcBef>
            <a:spcAft>
              <a:spcPct val="35000"/>
            </a:spcAft>
            <a:buNone/>
          </a:pPr>
          <a:r>
            <a:rPr lang="en-US" sz="2800" b="1" kern="1200" dirty="0" err="1"/>
            <a:t>Consapevolezza</a:t>
          </a:r>
          <a:r>
            <a:rPr lang="en-US" sz="2800" b="1" kern="1200" dirty="0"/>
            <a:t> del </a:t>
          </a:r>
          <a:r>
            <a:rPr lang="en-US" sz="2800" b="1" kern="1200" dirty="0" err="1"/>
            <a:t>proprio</a:t>
          </a:r>
          <a:r>
            <a:rPr lang="en-US" sz="2800" b="1" kern="1200" dirty="0"/>
            <a:t> </a:t>
          </a:r>
          <a:r>
            <a:rPr lang="en-US" sz="2800" b="1" kern="1200" dirty="0" err="1"/>
            <a:t>modo</a:t>
          </a:r>
          <a:r>
            <a:rPr lang="en-US" sz="2800" b="1" kern="1200" dirty="0"/>
            <a:t> di </a:t>
          </a:r>
          <a:r>
            <a:rPr lang="en-US" sz="2800" b="1" kern="1200" dirty="0" err="1"/>
            <a:t>vedere</a:t>
          </a:r>
          <a:endParaRPr lang="en-US" sz="2800" b="1" kern="1200" dirty="0"/>
        </a:p>
      </dsp:txBody>
      <dsp:txXfrm rot="10800000">
        <a:off x="0" y="2387028"/>
        <a:ext cx="5734937" cy="1432216"/>
      </dsp:txXfrm>
    </dsp:sp>
    <dsp:sp modelId="{34234471-2417-4681-8F03-14F5DD9C8AA2}">
      <dsp:nvSpPr>
        <dsp:cNvPr id="0" name=""/>
        <dsp:cNvSpPr/>
      </dsp:nvSpPr>
      <dsp:spPr>
        <a:xfrm rot="5400000">
          <a:off x="7647595" y="-3035"/>
          <a:ext cx="1909622" cy="5734937"/>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err="1"/>
            <a:t>Differenze</a:t>
          </a:r>
          <a:r>
            <a:rPr lang="en-US" sz="2300" kern="1200" dirty="0"/>
            <a:t> </a:t>
          </a:r>
          <a:r>
            <a:rPr lang="en-US" sz="2300" kern="1200" dirty="0" err="1"/>
            <a:t>novizi-esperti</a:t>
          </a:r>
          <a:r>
            <a:rPr lang="en-US" sz="2300" kern="1200" dirty="0"/>
            <a:t>: </a:t>
          </a:r>
        </a:p>
        <a:p>
          <a:pPr marL="0" lvl="0" indent="0" algn="ctr" defTabSz="1022350">
            <a:lnSpc>
              <a:spcPct val="90000"/>
            </a:lnSpc>
            <a:spcBef>
              <a:spcPct val="0"/>
            </a:spcBef>
            <a:spcAft>
              <a:spcPct val="35000"/>
            </a:spcAft>
            <a:buNone/>
          </a:pPr>
          <a:r>
            <a:rPr lang="en-US" sz="2800" b="1" kern="1200" dirty="0" err="1"/>
            <a:t>progettare</a:t>
          </a:r>
          <a:r>
            <a:rPr lang="en-US" sz="2800" b="1" kern="1200" dirty="0"/>
            <a:t> la </a:t>
          </a:r>
          <a:r>
            <a:rPr lang="en-US" sz="2800" b="1" kern="1200" dirty="0" err="1"/>
            <a:t>formazione</a:t>
          </a:r>
          <a:r>
            <a:rPr lang="en-US" sz="2800" b="1" kern="1200" dirty="0"/>
            <a:t> </a:t>
          </a:r>
          <a:r>
            <a:rPr lang="en-US" sz="2800" b="1" kern="1200" dirty="0" err="1"/>
            <a:t>tenendo</a:t>
          </a:r>
          <a:r>
            <a:rPr lang="en-US" sz="2800" b="1" kern="1200" dirty="0"/>
            <a:t> </a:t>
          </a:r>
          <a:r>
            <a:rPr lang="en-US" sz="2800" b="1" kern="1200" dirty="0" err="1"/>
            <a:t>conto</a:t>
          </a:r>
          <a:r>
            <a:rPr lang="en-US" sz="2800" b="1" kern="1200" dirty="0"/>
            <a:t> di </a:t>
          </a:r>
          <a:r>
            <a:rPr lang="en-US" sz="2800" b="1" kern="1200" dirty="0" err="1"/>
            <a:t>progressioni</a:t>
          </a:r>
          <a:endParaRPr lang="en-US" sz="2800" b="1" kern="1200" dirty="0"/>
        </a:p>
      </dsp:txBody>
      <dsp:txXfrm rot="-5400000">
        <a:off x="5734937" y="2387027"/>
        <a:ext cx="5734937" cy="1432216"/>
      </dsp:txXfrm>
    </dsp:sp>
    <dsp:sp modelId="{1DF73654-7BEC-4976-8A51-64F2FACD7CCC}">
      <dsp:nvSpPr>
        <dsp:cNvPr id="0" name=""/>
        <dsp:cNvSpPr/>
      </dsp:nvSpPr>
      <dsp:spPr>
        <a:xfrm>
          <a:off x="4014456" y="1432216"/>
          <a:ext cx="3440962" cy="954811"/>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Noticing</a:t>
          </a:r>
        </a:p>
      </dsp:txBody>
      <dsp:txXfrm>
        <a:off x="4061066" y="1478826"/>
        <a:ext cx="3347742" cy="8615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49E6B-18D9-431F-A57F-55FC7BA85861}">
      <dsp:nvSpPr>
        <dsp:cNvPr id="0" name=""/>
        <dsp:cNvSpPr/>
      </dsp:nvSpPr>
      <dsp:spPr>
        <a:xfrm>
          <a:off x="2075764" y="253088"/>
          <a:ext cx="2949198" cy="2949198"/>
        </a:xfrm>
        <a:prstGeom prst="pie">
          <a:avLst>
            <a:gd name="adj1" fmla="val 16200000"/>
            <a:gd name="adj2" fmla="val 18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Instruction</a:t>
          </a:r>
        </a:p>
      </dsp:txBody>
      <dsp:txXfrm>
        <a:off x="3630062" y="878037"/>
        <a:ext cx="1053285" cy="877737"/>
      </dsp:txXfrm>
    </dsp:sp>
    <dsp:sp modelId="{FEF134CC-6E34-47BE-A6AA-C98BB726385B}">
      <dsp:nvSpPr>
        <dsp:cNvPr id="0" name=""/>
        <dsp:cNvSpPr/>
      </dsp:nvSpPr>
      <dsp:spPr>
        <a:xfrm>
          <a:off x="2017753" y="408169"/>
          <a:ext cx="2943742" cy="2849692"/>
        </a:xfrm>
        <a:prstGeom prst="pie">
          <a:avLst>
            <a:gd name="adj1" fmla="val 1800000"/>
            <a:gd name="adj2" fmla="val 90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Reflection</a:t>
          </a:r>
        </a:p>
      </dsp:txBody>
      <dsp:txXfrm>
        <a:off x="2718644" y="2257077"/>
        <a:ext cx="1577005" cy="746348"/>
      </dsp:txXfrm>
    </dsp:sp>
    <dsp:sp modelId="{E3DAFAD5-0832-4805-A03E-8E6C4BDA6052}">
      <dsp:nvSpPr>
        <dsp:cNvPr id="0" name=""/>
        <dsp:cNvSpPr/>
      </dsp:nvSpPr>
      <dsp:spPr>
        <a:xfrm>
          <a:off x="1946971" y="289658"/>
          <a:ext cx="2949198" cy="2949198"/>
        </a:xfrm>
        <a:prstGeom prst="pie">
          <a:avLst>
            <a:gd name="adj1" fmla="val 90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Planning</a:t>
          </a:r>
        </a:p>
      </dsp:txBody>
      <dsp:txXfrm>
        <a:off x="2288587" y="914607"/>
        <a:ext cx="1053285" cy="877737"/>
      </dsp:txXfrm>
    </dsp:sp>
    <dsp:sp modelId="{CD411D2D-3520-4C98-B456-4850D4F0F6CE}">
      <dsp:nvSpPr>
        <dsp:cNvPr id="0" name=""/>
        <dsp:cNvSpPr/>
      </dsp:nvSpPr>
      <dsp:spPr>
        <a:xfrm>
          <a:off x="1893438" y="70518"/>
          <a:ext cx="3314337" cy="3314337"/>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93402E-BF17-4F3C-B968-C77C2B717102}">
      <dsp:nvSpPr>
        <dsp:cNvPr id="0" name=""/>
        <dsp:cNvSpPr/>
      </dsp:nvSpPr>
      <dsp:spPr>
        <a:xfrm>
          <a:off x="1832488" y="176268"/>
          <a:ext cx="3314337" cy="3314337"/>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A9682C-6CD4-4BEC-B2C1-F2BDF09FAA3B}">
      <dsp:nvSpPr>
        <dsp:cNvPr id="0" name=""/>
        <dsp:cNvSpPr/>
      </dsp:nvSpPr>
      <dsp:spPr>
        <a:xfrm>
          <a:off x="1764158" y="107088"/>
          <a:ext cx="3314337" cy="3314337"/>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4C4E5-F677-B542-AFB0-FD4D96EAA121}">
      <dsp:nvSpPr>
        <dsp:cNvPr id="0" name=""/>
        <dsp:cNvSpPr/>
      </dsp:nvSpPr>
      <dsp:spPr>
        <a:xfrm>
          <a:off x="1487781" y="63552"/>
          <a:ext cx="3517483" cy="3517483"/>
        </a:xfrm>
        <a:prstGeom prst="blockArc">
          <a:avLst>
            <a:gd name="adj1" fmla="val 9924488"/>
            <a:gd name="adj2" fmla="val 18349667"/>
            <a:gd name="adj3" fmla="val 4641"/>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120F198-7E9D-EA48-87D2-49C6481D731C}">
      <dsp:nvSpPr>
        <dsp:cNvPr id="0" name=""/>
        <dsp:cNvSpPr/>
      </dsp:nvSpPr>
      <dsp:spPr>
        <a:xfrm>
          <a:off x="1533127" y="682047"/>
          <a:ext cx="3517483" cy="3517483"/>
        </a:xfrm>
        <a:prstGeom prst="blockArc">
          <a:avLst>
            <a:gd name="adj1" fmla="val 3360978"/>
            <a:gd name="adj2" fmla="val 11172318"/>
            <a:gd name="adj3" fmla="val 4641"/>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3342852-9B5F-694E-B65E-32F91E42E9A4}">
      <dsp:nvSpPr>
        <dsp:cNvPr id="0" name=""/>
        <dsp:cNvSpPr/>
      </dsp:nvSpPr>
      <dsp:spPr>
        <a:xfrm>
          <a:off x="3388322" y="640138"/>
          <a:ext cx="3517483" cy="3517483"/>
        </a:xfrm>
        <a:prstGeom prst="blockArc">
          <a:avLst>
            <a:gd name="adj1" fmla="val 21311937"/>
            <a:gd name="adj2" fmla="val 7283731"/>
            <a:gd name="adj3" fmla="val 4641"/>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79622F5-92A2-4840-879A-3016BFC20DA8}">
      <dsp:nvSpPr>
        <dsp:cNvPr id="0" name=""/>
        <dsp:cNvSpPr/>
      </dsp:nvSpPr>
      <dsp:spPr>
        <a:xfrm>
          <a:off x="3383221" y="-27643"/>
          <a:ext cx="3517483" cy="3517483"/>
        </a:xfrm>
        <a:prstGeom prst="blockArc">
          <a:avLst>
            <a:gd name="adj1" fmla="val 14228571"/>
            <a:gd name="adj2" fmla="val 772012"/>
            <a:gd name="adj3" fmla="val 4641"/>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C23F69E-6035-A049-8ACD-D52663D4040C}">
      <dsp:nvSpPr>
        <dsp:cNvPr id="0" name=""/>
        <dsp:cNvSpPr/>
      </dsp:nvSpPr>
      <dsp:spPr>
        <a:xfrm>
          <a:off x="3536157" y="1371203"/>
          <a:ext cx="1417658" cy="133819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t>Analyzing Teaching</a:t>
          </a:r>
          <a:endParaRPr lang="en-US" sz="1800" b="1" kern="1200" dirty="0"/>
        </a:p>
      </dsp:txBody>
      <dsp:txXfrm>
        <a:off x="3743768" y="1567177"/>
        <a:ext cx="1002436" cy="946243"/>
      </dsp:txXfrm>
    </dsp:sp>
    <dsp:sp modelId="{50A16B41-F152-454B-8D7F-77415C81C1E3}">
      <dsp:nvSpPr>
        <dsp:cNvPr id="0" name=""/>
        <dsp:cNvSpPr/>
      </dsp:nvSpPr>
      <dsp:spPr>
        <a:xfrm>
          <a:off x="2662239" y="-472168"/>
          <a:ext cx="3179751" cy="180319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i="0" kern="1200" dirty="0">
              <a:ea typeface="ＭＳ Ｐゴシック" pitchFamily="4" charset="-128"/>
              <a:cs typeface="ＭＳ Ｐゴシック" pitchFamily="4" charset="-128"/>
            </a:rPr>
            <a:t>What is the main goal of the instruction episode?</a:t>
          </a:r>
          <a:endParaRPr lang="en-US" sz="2000" b="0" i="0" kern="1200" dirty="0"/>
        </a:p>
      </dsp:txBody>
      <dsp:txXfrm>
        <a:off x="3127903" y="-208096"/>
        <a:ext cx="2248423" cy="1275051"/>
      </dsp:txXfrm>
    </dsp:sp>
    <dsp:sp modelId="{B710C1B9-1C75-FB47-96AE-5A3E7C3DBC0E}">
      <dsp:nvSpPr>
        <dsp:cNvPr id="0" name=""/>
        <dsp:cNvSpPr/>
      </dsp:nvSpPr>
      <dsp:spPr>
        <a:xfrm>
          <a:off x="5213697" y="1218733"/>
          <a:ext cx="3290540" cy="2072725"/>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i="0" kern="1200" spc="-30" dirty="0">
              <a:ea typeface="ＭＳ Ｐゴシック" pitchFamily="4" charset="-128"/>
              <a:cs typeface="ＭＳ Ｐゴシック" pitchFamily="4" charset="-128"/>
            </a:rPr>
            <a:t>What progress did students make toward the goal? What evidence do you have? What evidence is missing?</a:t>
          </a:r>
        </a:p>
      </dsp:txBody>
      <dsp:txXfrm>
        <a:off x="5695585" y="1522277"/>
        <a:ext cx="2326764" cy="1465637"/>
      </dsp:txXfrm>
    </dsp:sp>
    <dsp:sp modelId="{1F03F0AD-F37E-FD48-9567-57A7DA1416C7}">
      <dsp:nvSpPr>
        <dsp:cNvPr id="0" name=""/>
        <dsp:cNvSpPr/>
      </dsp:nvSpPr>
      <dsp:spPr>
        <a:xfrm>
          <a:off x="2390452" y="2686416"/>
          <a:ext cx="3723334" cy="235775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i="0" kern="1200" spc="-80" dirty="0">
              <a:ea typeface="ＭＳ Ｐゴシック" pitchFamily="4" charset="-128"/>
              <a:cs typeface="ＭＳ Ｐゴシック" pitchFamily="4" charset="-128"/>
            </a:rPr>
            <a:t>Which teaching strategies helped  students to make progress toward the learning goal? Which didn’t?  Why? </a:t>
          </a:r>
          <a:endParaRPr lang="en-US" sz="2000" b="0" i="0" kern="1200" spc="-80" dirty="0"/>
        </a:p>
      </dsp:txBody>
      <dsp:txXfrm>
        <a:off x="2935722" y="3031701"/>
        <a:ext cx="2632794" cy="1667181"/>
      </dsp:txXfrm>
    </dsp:sp>
    <dsp:sp modelId="{4B8CF82B-0FF8-4141-8FC9-78FDF69679F8}">
      <dsp:nvSpPr>
        <dsp:cNvPr id="0" name=""/>
        <dsp:cNvSpPr/>
      </dsp:nvSpPr>
      <dsp:spPr>
        <a:xfrm>
          <a:off x="0" y="1307949"/>
          <a:ext cx="3168007" cy="18942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i="0" kern="1200" spc="-30" dirty="0">
              <a:ea typeface="ＭＳ Ｐゴシック" pitchFamily="4" charset="-128"/>
              <a:cs typeface="ＭＳ Ｐゴシック" pitchFamily="4" charset="-128"/>
            </a:rPr>
            <a:t>How can instruction be improved? What are the next steps?</a:t>
          </a:r>
        </a:p>
      </dsp:txBody>
      <dsp:txXfrm>
        <a:off x="463944" y="1585362"/>
        <a:ext cx="2240119" cy="133946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6B122E27-13FA-3E43-8EEA-67D920B2A69D}" type="datetimeFigureOut">
              <a:rPr lang="en-US" smtClean="0"/>
              <a:t>10/18/2022</a:t>
            </a:fld>
            <a:endParaRPr lang="en-US"/>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EF3F4537-B16F-1947-A0EF-DB6AF18B16F7}" type="slidenum">
              <a:rPr lang="en-US" smtClean="0"/>
              <a:t>‹#›</a:t>
            </a:fld>
            <a:endParaRPr lang="en-US"/>
          </a:p>
        </p:txBody>
      </p:sp>
    </p:spTree>
    <p:extLst>
      <p:ext uri="{BB962C8B-B14F-4D97-AF65-F5344CB8AC3E}">
        <p14:creationId xmlns:p14="http://schemas.microsoft.com/office/powerpoint/2010/main" val="2564171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rive.google.com/file/d/1ucHLBhD4wz2zDPXvFDjpo9E4YNvLLDuC/view?usp=sharin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F4537-B16F-1947-A0EF-DB6AF18B16F7}" type="slidenum">
              <a:rPr lang="en-US" smtClean="0"/>
              <a:t>1</a:t>
            </a:fld>
            <a:endParaRPr lang="en-US"/>
          </a:p>
        </p:txBody>
      </p:sp>
    </p:spTree>
    <p:extLst>
      <p:ext uri="{BB962C8B-B14F-4D97-AF65-F5344CB8AC3E}">
        <p14:creationId xmlns:p14="http://schemas.microsoft.com/office/powerpoint/2010/main" val="146437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8B6859-2B54-465A-B352-3A86D2D088AA}" type="slidenum">
              <a:rPr lang="en-US" smtClean="0"/>
              <a:t>12</a:t>
            </a:fld>
            <a:endParaRPr lang="en-US"/>
          </a:p>
        </p:txBody>
      </p:sp>
    </p:spTree>
    <p:extLst>
      <p:ext uri="{BB962C8B-B14F-4D97-AF65-F5344CB8AC3E}">
        <p14:creationId xmlns:p14="http://schemas.microsoft.com/office/powerpoint/2010/main" val="1815682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notes:</a:t>
            </a:r>
          </a:p>
          <a:p>
            <a:pPr marL="0" marR="0" indent="457200">
              <a:lnSpc>
                <a:spcPct val="200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Studies with pre-service teachers that inquired about </a:t>
            </a:r>
            <a:r>
              <a:rPr lang="en-US" sz="1800" i="1" dirty="0">
                <a:solidFill>
                  <a:srgbClr val="000000"/>
                </a:solidFill>
                <a:effectLst/>
                <a:latin typeface="Times New Roman" panose="02020603050405020304" pitchFamily="18" charset="0"/>
                <a:ea typeface="Calibri" panose="020F0502020204030204" pitchFamily="34" charset="0"/>
              </a:rPr>
              <a:t>how</a:t>
            </a:r>
            <a:r>
              <a:rPr lang="en-US" sz="1800" dirty="0">
                <a:solidFill>
                  <a:srgbClr val="000000"/>
                </a:solidFill>
                <a:effectLst/>
                <a:latin typeface="Times New Roman" panose="02020603050405020304" pitchFamily="18" charset="0"/>
                <a:ea typeface="Calibri" panose="020F0502020204030204" pitchFamily="34" charset="0"/>
              </a:rPr>
              <a:t> an intervention facilitated the development of noticing most frequently employed qualitative approaches (82%, </a:t>
            </a:r>
            <a:r>
              <a:rPr lang="en-US" sz="1800" i="1" dirty="0">
                <a:solidFill>
                  <a:srgbClr val="000000"/>
                </a:solidFill>
                <a:effectLst/>
                <a:latin typeface="Times New Roman" panose="02020603050405020304" pitchFamily="18" charset="0"/>
                <a:ea typeface="Calibri" panose="020F0502020204030204" pitchFamily="34" charset="0"/>
              </a:rPr>
              <a:t>n </a:t>
            </a:r>
            <a:r>
              <a:rPr lang="en-US" sz="1800" dirty="0">
                <a:solidFill>
                  <a:srgbClr val="000000"/>
                </a:solidFill>
                <a:effectLst/>
                <a:latin typeface="Times New Roman" panose="02020603050405020304" pitchFamily="18" charset="0"/>
                <a:ea typeface="Calibri" panose="020F0502020204030204" pitchFamily="34" charset="0"/>
              </a:rPr>
              <a:t>= 9), while studies with in-service teachers were about evenly split between qualitative and use of both qualitative and quantitative approaches (qualitative: 43%, n = 3; both approaches: 57%; n = 4). </a:t>
            </a:r>
            <a:endParaRPr lang="en-US" sz="1800" dirty="0">
              <a:effectLst/>
              <a:latin typeface="Times New Roman" panose="02020603050405020304" pitchFamily="18" charset="0"/>
              <a:ea typeface="Times New Roman" panose="02020603050405020304" pitchFamily="18" charset="0"/>
            </a:endParaRPr>
          </a:p>
          <a:p>
            <a:pPr marL="0" marR="0" indent="457200">
              <a:lnSpc>
                <a:spcPct val="200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The majority of studies asking about the impact of an intervention (</a:t>
            </a:r>
            <a:r>
              <a:rPr lang="en-US" sz="1800" i="1" dirty="0">
                <a:solidFill>
                  <a:srgbClr val="000000"/>
                </a:solidFill>
                <a:effectLst/>
                <a:latin typeface="Times New Roman" panose="02020603050405020304" pitchFamily="18" charset="0"/>
                <a:ea typeface="Calibri" panose="020F0502020204030204" pitchFamily="34" charset="0"/>
              </a:rPr>
              <a:t>to what extent</a:t>
            </a:r>
            <a:r>
              <a:rPr lang="en-US" sz="1800" dirty="0">
                <a:solidFill>
                  <a:srgbClr val="000000"/>
                </a:solidFill>
                <a:effectLst/>
                <a:latin typeface="Times New Roman" panose="02020603050405020304" pitchFamily="18" charset="0"/>
                <a:ea typeface="Calibri" panose="020F0502020204030204" pitchFamily="34" charset="0"/>
              </a:rPr>
              <a:t>) involved pre-service teachers (93%, </a:t>
            </a:r>
            <a:r>
              <a:rPr lang="en-US" sz="1800" i="1" dirty="0">
                <a:solidFill>
                  <a:srgbClr val="000000"/>
                </a:solidFill>
                <a:effectLst/>
                <a:latin typeface="Times New Roman" panose="02020603050405020304" pitchFamily="18" charset="0"/>
                <a:ea typeface="Calibri" panose="020F0502020204030204" pitchFamily="34" charset="0"/>
              </a:rPr>
              <a:t>n</a:t>
            </a:r>
            <a:r>
              <a:rPr lang="en-US" sz="1800" dirty="0">
                <a:solidFill>
                  <a:srgbClr val="000000"/>
                </a:solidFill>
                <a:effectLst/>
                <a:latin typeface="Times New Roman" panose="02020603050405020304" pitchFamily="18" charset="0"/>
                <a:ea typeface="Calibri" panose="020F0502020204030204" pitchFamily="34" charset="0"/>
              </a:rPr>
              <a:t> = 14). For pre-service teachers, these studies drew from a range of empirical approaches, most notably using both methods (57%, </a:t>
            </a:r>
            <a:r>
              <a:rPr lang="en-US" sz="1800" i="1" dirty="0">
                <a:solidFill>
                  <a:srgbClr val="000000"/>
                </a:solidFill>
                <a:effectLst/>
                <a:latin typeface="Times New Roman" panose="02020603050405020304" pitchFamily="18" charset="0"/>
                <a:ea typeface="Calibri" panose="020F0502020204030204" pitchFamily="34" charset="0"/>
              </a:rPr>
              <a:t>n </a:t>
            </a:r>
            <a:r>
              <a:rPr lang="en-US" sz="1800" dirty="0">
                <a:solidFill>
                  <a:srgbClr val="000000"/>
                </a:solidFill>
                <a:effectLst/>
                <a:latin typeface="Times New Roman" panose="02020603050405020304" pitchFamily="18" charset="0"/>
                <a:ea typeface="Calibri" panose="020F0502020204030204" pitchFamily="34" charset="0"/>
              </a:rPr>
              <a:t>= 8), qualitative (21%, </a:t>
            </a:r>
            <a:r>
              <a:rPr lang="en-US" sz="1800" i="1" dirty="0">
                <a:solidFill>
                  <a:srgbClr val="000000"/>
                </a:solidFill>
                <a:effectLst/>
                <a:latin typeface="Times New Roman" panose="02020603050405020304" pitchFamily="18" charset="0"/>
                <a:ea typeface="Calibri" panose="020F0502020204030204" pitchFamily="34" charset="0"/>
              </a:rPr>
              <a:t>n </a:t>
            </a:r>
            <a:r>
              <a:rPr lang="en-US" sz="1800" dirty="0">
                <a:solidFill>
                  <a:srgbClr val="000000"/>
                </a:solidFill>
                <a:effectLst/>
                <a:latin typeface="Times New Roman" panose="02020603050405020304" pitchFamily="18" charset="0"/>
                <a:ea typeface="Calibri" panose="020F0502020204030204" pitchFamily="34" charset="0"/>
              </a:rPr>
              <a:t>= 3), and quantitative (21%, </a:t>
            </a:r>
            <a:r>
              <a:rPr lang="en-US" sz="1800" i="1" dirty="0">
                <a:solidFill>
                  <a:srgbClr val="000000"/>
                </a:solidFill>
                <a:effectLst/>
                <a:latin typeface="Times New Roman" panose="02020603050405020304" pitchFamily="18" charset="0"/>
                <a:ea typeface="Calibri" panose="020F0502020204030204" pitchFamily="34" charset="0"/>
              </a:rPr>
              <a:t>n </a:t>
            </a:r>
            <a:r>
              <a:rPr lang="en-US" sz="1800" dirty="0">
                <a:solidFill>
                  <a:srgbClr val="000000"/>
                </a:solidFill>
                <a:effectLst/>
                <a:latin typeface="Times New Roman" panose="02020603050405020304" pitchFamily="18" charset="0"/>
                <a:ea typeface="Calibri" panose="020F0502020204030204" pitchFamily="34" charset="0"/>
              </a:rPr>
              <a:t>= 3). The one study that investigated the extent to which an intervention influenced in-service teachers’ noticing used a qualitative approach.</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F3F4537-B16F-1947-A0EF-DB6AF18B16F7}" type="slidenum">
              <a:rPr lang="en-US" smtClean="0"/>
              <a:t>13</a:t>
            </a:fld>
            <a:endParaRPr lang="en-US"/>
          </a:p>
        </p:txBody>
      </p:sp>
    </p:spTree>
    <p:extLst>
      <p:ext uri="{BB962C8B-B14F-4D97-AF65-F5344CB8AC3E}">
        <p14:creationId xmlns:p14="http://schemas.microsoft.com/office/powerpoint/2010/main" val="1042813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status and positioning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how groups function and how students support one another in group work; who is participating and taking the ﬂoor during whole class discussion and how different forms of student participation afford opportunities for others’ learning; and how the teacher constructs opportunities for students to take up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energy and ﬂow of the students and the class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That is, they noticed how and when students took up ideas, when students sought to move conversations in a new direction, and when students could sustain mathematical inquiry or needed to take a pause and reengage.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671CBE4-9C73-43A6-AB26-1459E56928A3}" type="slidenum">
              <a:rPr lang="en-US" smtClean="0"/>
              <a:t>15</a:t>
            </a:fld>
            <a:endParaRPr lang="en-US"/>
          </a:p>
        </p:txBody>
      </p:sp>
    </p:spTree>
    <p:extLst>
      <p:ext uri="{BB962C8B-B14F-4D97-AF65-F5344CB8AC3E}">
        <p14:creationId xmlns:p14="http://schemas.microsoft.com/office/powerpoint/2010/main" val="3028847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22772-72FC-456B-A1A8-28CC319AA51D}" type="slidenum">
              <a:rPr lang="en-US" smtClean="0"/>
              <a:t>16</a:t>
            </a:fld>
            <a:endParaRPr lang="en-US"/>
          </a:p>
        </p:txBody>
      </p:sp>
    </p:spTree>
    <p:extLst>
      <p:ext uri="{BB962C8B-B14F-4D97-AF65-F5344CB8AC3E}">
        <p14:creationId xmlns:p14="http://schemas.microsoft.com/office/powerpoint/2010/main" val="3590299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3F4537-B16F-1947-A0EF-DB6AF18B16F7}" type="slidenum">
              <a:rPr lang="en-US" smtClean="0"/>
              <a:t>17</a:t>
            </a:fld>
            <a:endParaRPr lang="en-US"/>
          </a:p>
        </p:txBody>
      </p:sp>
    </p:spTree>
    <p:extLst>
      <p:ext uri="{BB962C8B-B14F-4D97-AF65-F5344CB8AC3E}">
        <p14:creationId xmlns:p14="http://schemas.microsoft.com/office/powerpoint/2010/main" val="1314787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1CBE4-9C73-43A6-AB26-1459E56928A3}" type="slidenum">
              <a:rPr lang="en-US" smtClean="0"/>
              <a:t>19</a:t>
            </a:fld>
            <a:endParaRPr lang="en-US"/>
          </a:p>
        </p:txBody>
      </p:sp>
    </p:spTree>
    <p:extLst>
      <p:ext uri="{BB962C8B-B14F-4D97-AF65-F5344CB8AC3E}">
        <p14:creationId xmlns:p14="http://schemas.microsoft.com/office/powerpoint/2010/main" val="3496438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1CBE4-9C73-43A6-AB26-1459E56928A3}" type="slidenum">
              <a:rPr lang="en-US" smtClean="0"/>
              <a:t>20</a:t>
            </a:fld>
            <a:endParaRPr lang="en-US"/>
          </a:p>
        </p:txBody>
      </p:sp>
    </p:spTree>
    <p:extLst>
      <p:ext uri="{BB962C8B-B14F-4D97-AF65-F5344CB8AC3E}">
        <p14:creationId xmlns:p14="http://schemas.microsoft.com/office/powerpoint/2010/main" val="1145912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dirty="0"/>
          </a:p>
        </p:txBody>
      </p:sp>
      <p:sp>
        <p:nvSpPr>
          <p:cNvPr id="4" name="Date Placeholder 3"/>
          <p:cNvSpPr>
            <a:spLocks noGrp="1"/>
          </p:cNvSpPr>
          <p:nvPr>
            <p:ph type="dt" sz="quarter" idx="1"/>
          </p:nvPr>
        </p:nvSpPr>
        <p:spPr/>
        <p:txBody>
          <a:bodyPr wrap="square" numCol="1" anchor="t" anchorCtr="0" compatLnSpc="1">
            <a:prstTxWarp prst="textNoShape">
              <a:avLst/>
            </a:prstTxWarp>
          </a:bodyPr>
          <a:lstStyle/>
          <a:p>
            <a:pPr fontAlgn="base">
              <a:spcBef>
                <a:spcPct val="0"/>
              </a:spcBef>
              <a:spcAft>
                <a:spcPct val="0"/>
              </a:spcAft>
              <a:defRPr/>
            </a:pPr>
            <a:r>
              <a:rPr lang="en-US" dirty="0">
                <a:ea typeface="ＭＳ Ｐゴシック" charset="-128"/>
              </a:rPr>
              <a:t>12/09/09</a:t>
            </a:r>
          </a:p>
        </p:txBody>
      </p:sp>
      <p:sp>
        <p:nvSpPr>
          <p:cNvPr id="9318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D37DE8E-7FCB-41D7-A1B3-4621CFD3070C}" type="slidenum">
              <a:rPr lang="en-US" sz="1200">
                <a:latin typeface="Calibri" charset="0"/>
              </a:rPr>
              <a:pPr eaLnBrk="1" hangingPunct="1"/>
              <a:t>21</a:t>
            </a:fld>
            <a:endParaRPr lang="en-US" sz="1200" dirty="0">
              <a:latin typeface="Calibri" charset="0"/>
            </a:endParaRPr>
          </a:p>
        </p:txBody>
      </p:sp>
    </p:spTree>
    <p:extLst>
      <p:ext uri="{BB962C8B-B14F-4D97-AF65-F5344CB8AC3E}">
        <p14:creationId xmlns:p14="http://schemas.microsoft.com/office/powerpoint/2010/main" val="657149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Of the 37 articles included in this systematic literature review, the earliest was published in 2008. Most were published by European scholars (25), while the remainder were written by scholars from North America (10) and Asia (2), including a collaboration between Chinese and European scholars (Yang et al. 2019). Cross-sectional designs (22), pre‑post designs (15), and one longitudinal design with more than two measurements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Stürmer</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et al. 2016) were reported. The surveyed samples included pre-service teachers in 28 articles and in-service teachers in 15 articles, with seven articles including both pre- and in-service teachers.</a:t>
            </a:r>
          </a:p>
          <a:p>
            <a:pPr marL="742950" marR="0" lvl="1" indent="-285750">
              <a:lnSpc>
                <a:spcPct val="115000"/>
              </a:lnSpc>
              <a:spcBef>
                <a:spcPts val="0"/>
              </a:spcBef>
              <a:spcAft>
                <a:spcPts val="0"/>
              </a:spcAft>
              <a:buFont typeface="+mj-lt"/>
              <a:buAutoNum type="arabicPeriod"/>
            </a:pPr>
            <a:r>
              <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Identification of test instruments</a:t>
            </a:r>
          </a:p>
          <a:p>
            <a:pPr marL="0" marR="0">
              <a:spcBef>
                <a:spcPts val="0"/>
              </a:spcBef>
              <a:spcAft>
                <a:spcPts val="0"/>
              </a:spcAft>
            </a:pPr>
            <a:r>
              <a:rPr lang="en-US" sz="1200" dirty="0">
                <a:effectLst/>
                <a:latin typeface="Times New Roman" panose="02020603050405020304" pitchFamily="18" charset="0"/>
                <a:ea typeface="Calibri" panose="020F0502020204030204" pitchFamily="34" charset="0"/>
              </a:rPr>
              <a:t>As our literature review focused on papers in the first step, some test instruments were used in multiple papers. In the second step, we analyzed the test instruments used and identified a total of 22 different test instruments, </a:t>
            </a:r>
            <a:r>
              <a:rPr lang="en-GB" sz="1000" dirty="0">
                <a:effectLst/>
                <a:latin typeface="Times New Roman" panose="02020603050405020304" pitchFamily="18" charset="0"/>
                <a:ea typeface="Calibri" panose="020F0502020204030204" pitchFamily="34" charset="0"/>
                <a:cs typeface="Times New Roman" panose="02020603050405020304" pitchFamily="18" charset="0"/>
              </a:rPr>
              <a:t>The publication by Seidel and </a:t>
            </a:r>
            <a:r>
              <a:rPr lang="en-GB" sz="1000" dirty="0" err="1">
                <a:effectLst/>
                <a:latin typeface="Times New Roman" panose="02020603050405020304" pitchFamily="18" charset="0"/>
                <a:ea typeface="Calibri" panose="020F0502020204030204" pitchFamily="34" charset="0"/>
                <a:cs typeface="Times New Roman" panose="02020603050405020304" pitchFamily="18" charset="0"/>
              </a:rPr>
              <a:t>Stürmer</a:t>
            </a:r>
            <a:r>
              <a:rPr lang="en-GB" sz="1000" dirty="0">
                <a:effectLst/>
                <a:latin typeface="Times New Roman" panose="02020603050405020304" pitchFamily="18" charset="0"/>
                <a:ea typeface="Calibri" panose="020F0502020204030204" pitchFamily="34" charset="0"/>
                <a:cs typeface="Times New Roman" panose="02020603050405020304" pitchFamily="18" charset="0"/>
              </a:rPr>
              <a:t> (2014) was counted twice because two studies were reported.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https://drive.google.com/file/d/1ucHLBhD4wz2zDPXvFDjpo9E4YNvLLDuC/view?usp=sharing</a:t>
            </a:r>
            <a:r>
              <a:rPr lang="en-US" sz="1200" dirty="0"/>
              <a:t> </a:t>
            </a:r>
          </a:p>
          <a:p>
            <a:endParaRPr lang="en-US" dirty="0"/>
          </a:p>
        </p:txBody>
      </p:sp>
      <p:sp>
        <p:nvSpPr>
          <p:cNvPr id="4" name="Slide Number Placeholder 3"/>
          <p:cNvSpPr>
            <a:spLocks noGrp="1"/>
          </p:cNvSpPr>
          <p:nvPr>
            <p:ph type="sldNum" sz="quarter" idx="5"/>
          </p:nvPr>
        </p:nvSpPr>
        <p:spPr/>
        <p:txBody>
          <a:bodyPr/>
          <a:lstStyle/>
          <a:p>
            <a:fld id="{EF3F4537-B16F-1947-A0EF-DB6AF18B16F7}" type="slidenum">
              <a:rPr lang="en-US" smtClean="0"/>
              <a:t>25</a:t>
            </a:fld>
            <a:endParaRPr lang="en-US"/>
          </a:p>
        </p:txBody>
      </p:sp>
    </p:spTree>
    <p:extLst>
      <p:ext uri="{BB962C8B-B14F-4D97-AF65-F5344CB8AC3E}">
        <p14:creationId xmlns:p14="http://schemas.microsoft.com/office/powerpoint/2010/main" val="1550561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err="1"/>
              <a:t>questo</a:t>
            </a:r>
            <a:r>
              <a:rPr lang="en-US" dirty="0"/>
              <a:t> </a:t>
            </a:r>
            <a:r>
              <a:rPr lang="en-US" dirty="0" err="1"/>
              <a:t>ambito</a:t>
            </a:r>
            <a:r>
              <a:rPr lang="en-US" dirty="0"/>
              <a:t> la </a:t>
            </a:r>
            <a:r>
              <a:rPr lang="en-US" dirty="0" err="1"/>
              <a:t>mia</a:t>
            </a:r>
            <a:r>
              <a:rPr lang="en-US" dirty="0"/>
              <a:t> college</a:t>
            </a:r>
            <a:r>
              <a:rPr lang="en-US" baseline="0" dirty="0"/>
              <a:t> Elizabeth van Es ha </a:t>
            </a:r>
            <a:r>
              <a:rPr lang="en-US" baseline="0" dirty="0" err="1"/>
              <a:t>sviluppato</a:t>
            </a:r>
            <a:r>
              <a:rPr lang="en-US" baseline="0" dirty="0"/>
              <a:t> </a:t>
            </a:r>
            <a:r>
              <a:rPr lang="en-US" baseline="0" dirty="0" err="1"/>
              <a:t>questo</a:t>
            </a:r>
            <a:r>
              <a:rPr lang="en-US" baseline="0" dirty="0"/>
              <a:t> framework </a:t>
            </a:r>
            <a:r>
              <a:rPr lang="en-US" baseline="0" dirty="0" err="1"/>
              <a:t>che</a:t>
            </a:r>
            <a:r>
              <a:rPr lang="en-US" baseline="0" dirty="0"/>
              <a:t> </a:t>
            </a:r>
            <a:r>
              <a:rPr lang="en-US" baseline="0" dirty="0" err="1"/>
              <a:t>viene</a:t>
            </a:r>
            <a:r>
              <a:rPr lang="en-US" baseline="0" dirty="0"/>
              <a:t> </a:t>
            </a:r>
            <a:r>
              <a:rPr lang="en-US" baseline="0" dirty="0" err="1"/>
              <a:t>utilizzato</a:t>
            </a:r>
            <a:r>
              <a:rPr lang="en-US" baseline="0" dirty="0"/>
              <a:t> molto </a:t>
            </a:r>
            <a:r>
              <a:rPr lang="en-US" baseline="0" dirty="0" err="1"/>
              <a:t>nella</a:t>
            </a:r>
            <a:r>
              <a:rPr lang="en-US" baseline="0" dirty="0"/>
              <a:t> </a:t>
            </a:r>
            <a:r>
              <a:rPr lang="en-US" baseline="0" dirty="0" err="1"/>
              <a:t>formazione</a:t>
            </a:r>
            <a:r>
              <a:rPr lang="en-US" baseline="0" dirty="0"/>
              <a:t> per </a:t>
            </a:r>
            <a:r>
              <a:rPr lang="en-US" baseline="0" dirty="0" err="1"/>
              <a:t>esaminare</a:t>
            </a:r>
            <a:r>
              <a:rPr lang="en-US" baseline="0" dirty="0"/>
              <a:t> </a:t>
            </a:r>
            <a:r>
              <a:rPr lang="en-US" baseline="0" dirty="0" err="1"/>
              <a:t>diversi</a:t>
            </a:r>
            <a:r>
              <a:rPr lang="en-US" baseline="0" dirty="0"/>
              <a:t> </a:t>
            </a:r>
            <a:r>
              <a:rPr lang="en-US" baseline="0" dirty="0" err="1"/>
              <a:t>livelli</a:t>
            </a:r>
            <a:r>
              <a:rPr lang="en-US" baseline="0" dirty="0"/>
              <a:t> di </a:t>
            </a:r>
            <a:r>
              <a:rPr lang="en-US" baseline="0" dirty="0" err="1"/>
              <a:t>qualita</a:t>
            </a:r>
            <a:r>
              <a:rPr lang="en-US" baseline="0" dirty="0"/>
              <a:t>` di </a:t>
            </a:r>
            <a:r>
              <a:rPr lang="en-US" baseline="0" dirty="0" err="1"/>
              <a:t>cio</a:t>
            </a:r>
            <a:r>
              <a:rPr lang="en-US" baseline="0" dirty="0"/>
              <a:t> </a:t>
            </a:r>
            <a:r>
              <a:rPr lang="en-US" baseline="0" dirty="0" err="1"/>
              <a:t>che</a:t>
            </a:r>
            <a:r>
              <a:rPr lang="en-US" baseline="0" dirty="0"/>
              <a:t> </a:t>
            </a:r>
            <a:r>
              <a:rPr lang="en-US" baseline="0" dirty="0" err="1"/>
              <a:t>gli</a:t>
            </a:r>
            <a:r>
              <a:rPr lang="en-US" baseline="0" dirty="0"/>
              <a:t> </a:t>
            </a:r>
            <a:r>
              <a:rPr lang="en-US" baseline="0" dirty="0" err="1"/>
              <a:t>insegnanti</a:t>
            </a:r>
            <a:r>
              <a:rPr lang="en-US" baseline="0" dirty="0"/>
              <a:t> </a:t>
            </a:r>
            <a:r>
              <a:rPr lang="en-US" baseline="0" dirty="0" err="1"/>
              <a:t>notano</a:t>
            </a:r>
            <a:r>
              <a:rPr lang="en-US" baseline="0" dirty="0"/>
              <a:t> e di come </a:t>
            </a:r>
            <a:r>
              <a:rPr lang="en-US" baseline="0" dirty="0" err="1"/>
              <a:t>notano</a:t>
            </a:r>
            <a:r>
              <a:rPr lang="en-US" baseline="0" dirty="0"/>
              <a:t>. </a:t>
            </a:r>
          </a:p>
          <a:p>
            <a:endParaRPr lang="en-US" baseline="0" dirty="0"/>
          </a:p>
        </p:txBody>
      </p:sp>
      <p:sp>
        <p:nvSpPr>
          <p:cNvPr id="4" name="Slide Number Placeholder 3"/>
          <p:cNvSpPr>
            <a:spLocks noGrp="1"/>
          </p:cNvSpPr>
          <p:nvPr>
            <p:ph type="sldNum" sz="quarter" idx="10"/>
          </p:nvPr>
        </p:nvSpPr>
        <p:spPr/>
        <p:txBody>
          <a:bodyPr/>
          <a:lstStyle/>
          <a:p>
            <a:fld id="{2671CBE4-9C73-43A6-AB26-1459E56928A3}" type="slidenum">
              <a:rPr lang="en-US" smtClean="0"/>
              <a:t>26</a:t>
            </a:fld>
            <a:endParaRPr lang="en-US"/>
          </a:p>
        </p:txBody>
      </p:sp>
    </p:spTree>
    <p:extLst>
      <p:ext uri="{BB962C8B-B14F-4D97-AF65-F5344CB8AC3E}">
        <p14:creationId xmlns:p14="http://schemas.microsoft.com/office/powerpoint/2010/main" val="3124344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Central question: how do we move from a university classroom where the teacher does most of the talking and students sit quietly to a classroom where students are invited to contribute to the construction of knowledge, learn from each other with the teacher as a facilitator and maybe even utilize technology to support their learning?</a:t>
            </a:r>
          </a:p>
          <a:p>
            <a:endParaRPr lang="en-US" dirty="0"/>
          </a:p>
          <a:p>
            <a:r>
              <a:rPr lang="en-US" dirty="0"/>
              <a:t>Nel </a:t>
            </a:r>
            <a:r>
              <a:rPr lang="en-US" dirty="0" err="1"/>
              <a:t>percorso</a:t>
            </a:r>
            <a:r>
              <a:rPr lang="en-US" dirty="0"/>
              <a:t> di </a:t>
            </a:r>
            <a:r>
              <a:rPr lang="en-US" dirty="0" err="1"/>
              <a:t>oggi</a:t>
            </a:r>
            <a:r>
              <a:rPr lang="en-US" dirty="0"/>
              <a:t> </a:t>
            </a:r>
            <a:r>
              <a:rPr lang="en-US" dirty="0" err="1"/>
              <a:t>proporro</a:t>
            </a:r>
            <a:r>
              <a:rPr lang="en-US" dirty="0"/>
              <a:t> la video </a:t>
            </a:r>
            <a:r>
              <a:rPr lang="en-US" dirty="0" err="1"/>
              <a:t>analisi</a:t>
            </a:r>
            <a:r>
              <a:rPr lang="en-US" dirty="0"/>
              <a:t> come un </a:t>
            </a:r>
            <a:r>
              <a:rPr lang="en-US" dirty="0" err="1"/>
              <a:t>approccio</a:t>
            </a:r>
            <a:r>
              <a:rPr lang="en-US" dirty="0"/>
              <a:t> </a:t>
            </a:r>
            <a:r>
              <a:rPr lang="en-US" dirty="0" err="1"/>
              <a:t>promettente</a:t>
            </a:r>
            <a:r>
              <a:rPr lang="en-US" dirty="0"/>
              <a:t> per </a:t>
            </a:r>
            <a:r>
              <a:rPr lang="en-US" dirty="0" err="1"/>
              <a:t>introdurre</a:t>
            </a:r>
            <a:r>
              <a:rPr lang="en-US" dirty="0"/>
              <a:t> </a:t>
            </a:r>
            <a:r>
              <a:rPr lang="en-US" dirty="0" err="1"/>
              <a:t>innovazione</a:t>
            </a:r>
            <a:r>
              <a:rPr lang="en-US" dirty="0"/>
              <a:t> </a:t>
            </a:r>
            <a:r>
              <a:rPr lang="en-US" dirty="0" err="1"/>
              <a:t>nella</a:t>
            </a:r>
            <a:r>
              <a:rPr lang="en-US" dirty="0"/>
              <a:t> </a:t>
            </a:r>
            <a:r>
              <a:rPr lang="en-US" dirty="0" err="1"/>
              <a:t>didattica</a:t>
            </a:r>
            <a:r>
              <a:rPr lang="en-US" dirty="0"/>
              <a:t> </a:t>
            </a:r>
            <a:r>
              <a:rPr lang="en-US" dirty="0" err="1"/>
              <a:t>universitaria</a:t>
            </a:r>
            <a:r>
              <a:rPr lang="en-US" dirty="0"/>
              <a:t>.</a:t>
            </a:r>
          </a:p>
        </p:txBody>
      </p:sp>
      <p:sp>
        <p:nvSpPr>
          <p:cNvPr id="4" name="Slide Number Placeholder 3"/>
          <p:cNvSpPr>
            <a:spLocks noGrp="1"/>
          </p:cNvSpPr>
          <p:nvPr>
            <p:ph type="sldNum" sz="quarter" idx="5"/>
          </p:nvPr>
        </p:nvSpPr>
        <p:spPr/>
        <p:txBody>
          <a:bodyPr/>
          <a:lstStyle/>
          <a:p>
            <a:fld id="{9B8B6859-2B54-465A-B352-3A86D2D088AA}" type="slidenum">
              <a:rPr lang="en-US" smtClean="0"/>
              <a:t>2</a:t>
            </a:fld>
            <a:endParaRPr lang="en-US"/>
          </a:p>
        </p:txBody>
      </p:sp>
    </p:spTree>
    <p:extLst>
      <p:ext uri="{BB962C8B-B14F-4D97-AF65-F5344CB8AC3E}">
        <p14:creationId xmlns:p14="http://schemas.microsoft.com/office/powerpoint/2010/main" val="3961036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F3858-D99C-468C-8A26-C8B74917696C}" type="slidenum">
              <a:rPr lang="en-US" smtClean="0"/>
              <a:t>27</a:t>
            </a:fld>
            <a:endParaRPr lang="en-US"/>
          </a:p>
        </p:txBody>
      </p:sp>
    </p:spTree>
    <p:extLst>
      <p:ext uri="{BB962C8B-B14F-4D97-AF65-F5344CB8AC3E}">
        <p14:creationId xmlns:p14="http://schemas.microsoft.com/office/powerpoint/2010/main" val="2320988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a:p>
            <a:r>
              <a:rPr lang="en-US" dirty="0"/>
              <a:t>ST: Concern for student thinking/understanding usually takes the form of either a judgment about student(s) understanding or as a comment on the opportunities to learn students were afforded in the clip. Concern for student thinking/understanding requires some evidence, in form a rationale, based on which the judgment is made. </a:t>
            </a:r>
          </a:p>
          <a:p>
            <a:endParaRPr lang="en-US" dirty="0"/>
          </a:p>
          <a:p>
            <a:r>
              <a:rPr lang="en-US" dirty="0"/>
              <a:t>Responses receive the highest score (2) when either (a) the respondent also ties in new (un-observable) math to their remark(s) about student thinking/understanding or the respondent insightfully synthesizes the student thinking with the mathematical content at multiple steps in the clip. </a:t>
            </a:r>
          </a:p>
          <a:p>
            <a:pPr defTabSz="933237">
              <a:defRPr/>
            </a:pPr>
            <a:endParaRPr lang="en-US" dirty="0"/>
          </a:p>
          <a:p>
            <a:pPr defTabSz="933237">
              <a:defRPr/>
            </a:pPr>
            <a:r>
              <a:rPr lang="en-US" dirty="0"/>
              <a:t>Similarly for suggestions for improvement</a:t>
            </a:r>
          </a:p>
          <a:p>
            <a:pPr defTabSz="933237">
              <a:defRPr/>
            </a:pPr>
            <a:endParaRPr lang="en-US" dirty="0"/>
          </a:p>
          <a:p>
            <a:pPr defTabSz="933237">
              <a:defRPr/>
            </a:pPr>
            <a:r>
              <a:rPr lang="en-US" dirty="0"/>
              <a:t>Sample responses are typically the best way to illustrate the differences in the quality of the responses</a:t>
            </a:r>
          </a:p>
          <a:p>
            <a:pPr defTabSz="933237">
              <a:defRPr/>
            </a:pPr>
            <a:endParaRPr lang="en-US" dirty="0"/>
          </a:p>
          <a:p>
            <a:pPr defTabSz="933237">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017DBFA-32FE-4215-9EA6-C9E035BD7F2E}" type="slidenum">
              <a:rPr lang="en-US" smtClean="0"/>
              <a:t>29</a:t>
            </a:fld>
            <a:endParaRPr lang="en-US"/>
          </a:p>
        </p:txBody>
      </p:sp>
    </p:spTree>
    <p:extLst>
      <p:ext uri="{BB962C8B-B14F-4D97-AF65-F5344CB8AC3E}">
        <p14:creationId xmlns:p14="http://schemas.microsoft.com/office/powerpoint/2010/main" val="659677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3F4537-B16F-1947-A0EF-DB6AF18B16F7}" type="slidenum">
              <a:rPr lang="en-US" smtClean="0"/>
              <a:t>30</a:t>
            </a:fld>
            <a:endParaRPr lang="en-US"/>
          </a:p>
        </p:txBody>
      </p:sp>
    </p:spTree>
    <p:extLst>
      <p:ext uri="{BB962C8B-B14F-4D97-AF65-F5344CB8AC3E}">
        <p14:creationId xmlns:p14="http://schemas.microsoft.com/office/powerpoint/2010/main" val="2383853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a:p>
            <a:r>
              <a:rPr lang="en-US" dirty="0"/>
              <a:t>ST: Concern for student thinking/understanding usually takes the form of either a judgment about student(s) understanding or as a comment on the opportunities to learn students were afforded in the clip. Concern for student thinking/understanding requires some evidence, in form a rationale, based on which the judgment is made. </a:t>
            </a:r>
          </a:p>
          <a:p>
            <a:endParaRPr lang="en-US" dirty="0"/>
          </a:p>
          <a:p>
            <a:r>
              <a:rPr lang="en-US" dirty="0"/>
              <a:t>Responses receive the highest score (2) when either (a) the respondent also ties in new (un-observable) math to their remark(s) about student thinking/understanding or the respondent insightfully synthesizes the student thinking with the mathematical content at multiple steps in the clip. </a:t>
            </a:r>
          </a:p>
          <a:p>
            <a:pPr defTabSz="933237">
              <a:defRPr/>
            </a:pPr>
            <a:endParaRPr lang="en-US" dirty="0"/>
          </a:p>
          <a:p>
            <a:pPr defTabSz="933237">
              <a:defRPr/>
            </a:pPr>
            <a:r>
              <a:rPr lang="en-US" dirty="0"/>
              <a:t>Similarly for suggestions for improvement</a:t>
            </a:r>
          </a:p>
          <a:p>
            <a:pPr defTabSz="933237">
              <a:defRPr/>
            </a:pPr>
            <a:endParaRPr lang="en-US" dirty="0"/>
          </a:p>
          <a:p>
            <a:pPr defTabSz="933237">
              <a:defRPr/>
            </a:pPr>
            <a:r>
              <a:rPr lang="en-US" dirty="0"/>
              <a:t>Sample responses are typically the best way to illustrate the differences in the quality of the responses</a:t>
            </a:r>
          </a:p>
          <a:p>
            <a:pPr defTabSz="933237">
              <a:defRPr/>
            </a:pPr>
            <a:endParaRPr lang="en-US" dirty="0"/>
          </a:p>
          <a:p>
            <a:pPr defTabSz="933237">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017DBFA-32FE-4215-9EA6-C9E035BD7F2E}" type="slidenum">
              <a:rPr lang="en-US" smtClean="0"/>
              <a:t>31</a:t>
            </a:fld>
            <a:endParaRPr lang="en-US"/>
          </a:p>
        </p:txBody>
      </p:sp>
    </p:spTree>
    <p:extLst>
      <p:ext uri="{BB962C8B-B14F-4D97-AF65-F5344CB8AC3E}">
        <p14:creationId xmlns:p14="http://schemas.microsoft.com/office/powerpoint/2010/main" val="2038640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Cosa </a:t>
            </a:r>
            <a:r>
              <a:rPr lang="en-US" dirty="0" err="1"/>
              <a:t>possiamo</a:t>
            </a:r>
            <a:r>
              <a:rPr lang="en-US" dirty="0"/>
              <a:t> </a:t>
            </a:r>
            <a:r>
              <a:rPr lang="en-US" dirty="0" err="1"/>
              <a:t>trarre</a:t>
            </a:r>
            <a:r>
              <a:rPr lang="en-US" dirty="0"/>
              <a:t> da </a:t>
            </a:r>
            <a:r>
              <a:rPr lang="en-US" dirty="0" err="1"/>
              <a:t>questi</a:t>
            </a:r>
            <a:r>
              <a:rPr lang="en-US" dirty="0"/>
              <a:t> </a:t>
            </a:r>
            <a:r>
              <a:rPr lang="en-US" dirty="0" err="1"/>
              <a:t>risultati</a:t>
            </a:r>
            <a:r>
              <a:rPr lang="en-US" dirty="0"/>
              <a:t> </a:t>
            </a:r>
            <a:r>
              <a:rPr lang="en-US" dirty="0" err="1"/>
              <a:t>che</a:t>
            </a:r>
            <a:r>
              <a:rPr lang="en-US" dirty="0"/>
              <a:t> </a:t>
            </a:r>
            <a:r>
              <a:rPr lang="en-US" dirty="0" err="1"/>
              <a:t>puo</a:t>
            </a:r>
            <a:r>
              <a:rPr lang="en-US" dirty="0"/>
              <a:t>` </a:t>
            </a:r>
            <a:r>
              <a:rPr lang="en-US" dirty="0" err="1"/>
              <a:t>essere</a:t>
            </a:r>
            <a:r>
              <a:rPr lang="en-US" dirty="0"/>
              <a:t> </a:t>
            </a:r>
            <a:r>
              <a:rPr lang="en-US" dirty="0" err="1"/>
              <a:t>rilevante</a:t>
            </a:r>
            <a:r>
              <a:rPr lang="en-US" dirty="0"/>
              <a:t> </a:t>
            </a:r>
            <a:r>
              <a:rPr lang="en-US" dirty="0" err="1"/>
              <a:t>nella</a:t>
            </a:r>
            <a:r>
              <a:rPr lang="en-US" dirty="0"/>
              <a:t> </a:t>
            </a:r>
            <a:r>
              <a:rPr lang="en-US" dirty="0" err="1"/>
              <a:t>ricerca</a:t>
            </a:r>
            <a:r>
              <a:rPr lang="en-US" dirty="0"/>
              <a:t> </a:t>
            </a:r>
            <a:r>
              <a:rPr lang="en-US" dirty="0" err="1"/>
              <a:t>sul</a:t>
            </a:r>
            <a:r>
              <a:rPr lang="en-US" baseline="0" dirty="0"/>
              <a:t> noticing in campo </a:t>
            </a:r>
            <a:r>
              <a:rPr lang="en-US" baseline="0" dirty="0" err="1"/>
              <a:t>universitario</a:t>
            </a:r>
            <a:r>
              <a:rPr lang="en-US" baseline="0" dirty="0"/>
              <a:t>?</a:t>
            </a:r>
          </a:p>
          <a:p>
            <a:endParaRPr lang="en-US" baseline="0" dirty="0"/>
          </a:p>
          <a:p>
            <a:r>
              <a:rPr lang="en-US" baseline="0" dirty="0" err="1"/>
              <a:t>Condivido</a:t>
            </a:r>
            <a:r>
              <a:rPr lang="en-US" baseline="0" dirty="0"/>
              <a:t> </a:t>
            </a:r>
            <a:r>
              <a:rPr lang="en-US" baseline="0" dirty="0" err="1"/>
              <a:t>alcune</a:t>
            </a:r>
            <a:r>
              <a:rPr lang="en-US" baseline="0" dirty="0"/>
              <a:t> </a:t>
            </a:r>
            <a:r>
              <a:rPr lang="en-US" baseline="0" dirty="0" err="1"/>
              <a:t>mie</a:t>
            </a:r>
            <a:r>
              <a:rPr lang="en-US" baseline="0" dirty="0"/>
              <a:t> </a:t>
            </a:r>
            <a:r>
              <a:rPr lang="en-US" baseline="0" dirty="0" err="1"/>
              <a:t>riflessioni</a:t>
            </a:r>
            <a:r>
              <a:rPr lang="en-US" baseline="0" dirty="0"/>
              <a:t> </a:t>
            </a:r>
            <a:r>
              <a:rPr lang="en-US" baseline="0" dirty="0" err="1"/>
              <a:t>iniziali</a:t>
            </a:r>
            <a:endParaRPr lang="en-US" dirty="0"/>
          </a:p>
        </p:txBody>
      </p:sp>
      <p:sp>
        <p:nvSpPr>
          <p:cNvPr id="4" name="Slide Number Placeholder 3"/>
          <p:cNvSpPr>
            <a:spLocks noGrp="1"/>
          </p:cNvSpPr>
          <p:nvPr>
            <p:ph type="sldNum" sz="quarter" idx="10"/>
          </p:nvPr>
        </p:nvSpPr>
        <p:spPr/>
        <p:txBody>
          <a:bodyPr/>
          <a:lstStyle/>
          <a:p>
            <a:fld id="{EF3F4537-B16F-1947-A0EF-DB6AF18B16F7}" type="slidenum">
              <a:rPr lang="en-US" smtClean="0"/>
              <a:t>34</a:t>
            </a:fld>
            <a:endParaRPr lang="en-US"/>
          </a:p>
        </p:txBody>
      </p:sp>
    </p:spTree>
    <p:extLst>
      <p:ext uri="{BB962C8B-B14F-4D97-AF65-F5344CB8AC3E}">
        <p14:creationId xmlns:p14="http://schemas.microsoft.com/office/powerpoint/2010/main" val="1814177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F4537-B16F-1947-A0EF-DB6AF18B16F7}" type="slidenum">
              <a:rPr lang="en-US" smtClean="0"/>
              <a:t>35</a:t>
            </a:fld>
            <a:endParaRPr lang="en-US"/>
          </a:p>
        </p:txBody>
      </p:sp>
    </p:spTree>
    <p:extLst>
      <p:ext uri="{BB962C8B-B14F-4D97-AF65-F5344CB8AC3E}">
        <p14:creationId xmlns:p14="http://schemas.microsoft.com/office/powerpoint/2010/main" val="4120512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F4537-B16F-1947-A0EF-DB6AF18B16F7}" type="slidenum">
              <a:rPr lang="en-US" smtClean="0"/>
              <a:t>36</a:t>
            </a:fld>
            <a:endParaRPr lang="en-US"/>
          </a:p>
        </p:txBody>
      </p:sp>
    </p:spTree>
    <p:extLst>
      <p:ext uri="{BB962C8B-B14F-4D97-AF65-F5344CB8AC3E}">
        <p14:creationId xmlns:p14="http://schemas.microsoft.com/office/powerpoint/2010/main" val="3715722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F4537-B16F-1947-A0EF-DB6AF18B16F7}" type="slidenum">
              <a:rPr lang="en-US" smtClean="0"/>
              <a:t>37</a:t>
            </a:fld>
            <a:endParaRPr lang="en-US"/>
          </a:p>
        </p:txBody>
      </p:sp>
    </p:spTree>
    <p:extLst>
      <p:ext uri="{BB962C8B-B14F-4D97-AF65-F5344CB8AC3E}">
        <p14:creationId xmlns:p14="http://schemas.microsoft.com/office/powerpoint/2010/main" val="3711766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have discussed the affordances of video for changing teaching</a:t>
            </a:r>
          </a:p>
          <a:p>
            <a:endParaRPr lang="en-US" dirty="0"/>
          </a:p>
          <a:p>
            <a:r>
              <a:rPr lang="en-US" dirty="0"/>
              <a:t>Here are a few that I see as particularly important</a:t>
            </a:r>
          </a:p>
          <a:p>
            <a:endParaRPr lang="en-US" dirty="0"/>
          </a:p>
        </p:txBody>
      </p:sp>
      <p:sp>
        <p:nvSpPr>
          <p:cNvPr id="4" name="Slide Number Placeholder 3"/>
          <p:cNvSpPr>
            <a:spLocks noGrp="1"/>
          </p:cNvSpPr>
          <p:nvPr>
            <p:ph type="sldNum" sz="quarter" idx="5"/>
          </p:nvPr>
        </p:nvSpPr>
        <p:spPr/>
        <p:txBody>
          <a:bodyPr/>
          <a:lstStyle/>
          <a:p>
            <a:fld id="{9B8B6859-2B54-465A-B352-3A86D2D088AA}" type="slidenum">
              <a:rPr lang="en-US" smtClean="0"/>
              <a:t>5</a:t>
            </a:fld>
            <a:endParaRPr lang="en-US"/>
          </a:p>
        </p:txBody>
      </p:sp>
    </p:spTree>
    <p:extLst>
      <p:ext uri="{BB962C8B-B14F-4D97-AF65-F5344CB8AC3E}">
        <p14:creationId xmlns:p14="http://schemas.microsoft.com/office/powerpoint/2010/main" val="3930215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research conducted in classroom settings has centered on what teachers see during teaching, how they make sense of what they see, and how they decide what to do next—this is the construct of teacher noticing</a:t>
            </a:r>
          </a:p>
        </p:txBody>
      </p:sp>
      <p:sp>
        <p:nvSpPr>
          <p:cNvPr id="4" name="Slide Number Placeholder 3"/>
          <p:cNvSpPr>
            <a:spLocks noGrp="1"/>
          </p:cNvSpPr>
          <p:nvPr>
            <p:ph type="sldNum" sz="quarter" idx="5"/>
          </p:nvPr>
        </p:nvSpPr>
        <p:spPr/>
        <p:txBody>
          <a:bodyPr/>
          <a:lstStyle/>
          <a:p>
            <a:fld id="{9B8B6859-2B54-465A-B352-3A86D2D088AA}" type="slidenum">
              <a:rPr lang="en-US" smtClean="0"/>
              <a:t>6</a:t>
            </a:fld>
            <a:endParaRPr lang="en-US"/>
          </a:p>
        </p:txBody>
      </p:sp>
    </p:spTree>
    <p:extLst>
      <p:ext uri="{BB962C8B-B14F-4D97-AF65-F5344CB8AC3E}">
        <p14:creationId xmlns:p14="http://schemas.microsoft.com/office/powerpoint/2010/main" val="2095100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F4537-B16F-1947-A0EF-DB6AF18B16F7}" type="slidenum">
              <a:rPr lang="en-US" smtClean="0"/>
              <a:t>7</a:t>
            </a:fld>
            <a:endParaRPr lang="en-US"/>
          </a:p>
        </p:txBody>
      </p:sp>
    </p:spTree>
    <p:extLst>
      <p:ext uri="{BB962C8B-B14F-4D97-AF65-F5344CB8AC3E}">
        <p14:creationId xmlns:p14="http://schemas.microsoft.com/office/powerpoint/2010/main" val="3009038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8B6859-2B54-465A-B352-3A86D2D088AA}" type="slidenum">
              <a:rPr lang="en-US" smtClean="0"/>
              <a:t>8</a:t>
            </a:fld>
            <a:endParaRPr lang="en-US"/>
          </a:p>
        </p:txBody>
      </p:sp>
    </p:spTree>
    <p:extLst>
      <p:ext uri="{BB962C8B-B14F-4D97-AF65-F5344CB8AC3E}">
        <p14:creationId xmlns:p14="http://schemas.microsoft.com/office/powerpoint/2010/main" val="1729501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 find most powerful about the construct of professional vision is that it pushes us to ask questions about the purpose of what we do as teachers in university settings—what we try to achieve in the classroom. Our broader goals, our vision, drive our decisions and what we choose to see. What we highlight about a situation and how we make sense of it. </a:t>
            </a:r>
          </a:p>
          <a:p>
            <a:endParaRPr lang="en-US" dirty="0"/>
          </a:p>
          <a:p>
            <a:r>
              <a:rPr lang="en-US" dirty="0"/>
              <a:t>The opening of borders, the mixing of cultures and ways of being, pushes us to confront the hard questions –who are we here to serve and for what purposes?  How do our classrooms serve the equity goals that should be the foundations of a truly democratic university?</a:t>
            </a:r>
          </a:p>
          <a:p>
            <a:endParaRPr lang="en-US" dirty="0"/>
          </a:p>
          <a:p>
            <a:pPr defTabSz="966612">
              <a:defRPr/>
            </a:pPr>
            <a:r>
              <a:rPr lang="en-US" dirty="0"/>
              <a:t>How do our history and cultural lenses limit what we see and the opportunities for democratic spaces we might create in our university classrooms?</a:t>
            </a:r>
          </a:p>
          <a:p>
            <a:endParaRPr lang="en-US" dirty="0"/>
          </a:p>
          <a:p>
            <a:endParaRPr lang="en-US" dirty="0"/>
          </a:p>
          <a:p>
            <a:r>
              <a:rPr lang="en-US" dirty="0"/>
              <a:t>This vision also drives ways we zoom in ---</a:t>
            </a:r>
          </a:p>
        </p:txBody>
      </p:sp>
      <p:sp>
        <p:nvSpPr>
          <p:cNvPr id="4" name="Slide Number Placeholder 3"/>
          <p:cNvSpPr>
            <a:spLocks noGrp="1"/>
          </p:cNvSpPr>
          <p:nvPr>
            <p:ph type="sldNum" sz="quarter" idx="5"/>
          </p:nvPr>
        </p:nvSpPr>
        <p:spPr/>
        <p:txBody>
          <a:bodyPr/>
          <a:lstStyle/>
          <a:p>
            <a:fld id="{9B8B6859-2B54-465A-B352-3A86D2D088AA}" type="slidenum">
              <a:rPr lang="en-US" smtClean="0"/>
              <a:t>9</a:t>
            </a:fld>
            <a:endParaRPr lang="en-US"/>
          </a:p>
        </p:txBody>
      </p:sp>
    </p:spTree>
    <p:extLst>
      <p:ext uri="{BB962C8B-B14F-4D97-AF65-F5344CB8AC3E}">
        <p14:creationId xmlns:p14="http://schemas.microsoft.com/office/powerpoint/2010/main" val="83249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authors have highlighted and examined different facets or components of noticing</a:t>
            </a:r>
          </a:p>
        </p:txBody>
      </p:sp>
      <p:sp>
        <p:nvSpPr>
          <p:cNvPr id="4" name="Slide Number Placeholder 3"/>
          <p:cNvSpPr>
            <a:spLocks noGrp="1"/>
          </p:cNvSpPr>
          <p:nvPr>
            <p:ph type="sldNum" sz="quarter" idx="5"/>
          </p:nvPr>
        </p:nvSpPr>
        <p:spPr/>
        <p:txBody>
          <a:bodyPr/>
          <a:lstStyle/>
          <a:p>
            <a:fld id="{9B8B6859-2B54-465A-B352-3A86D2D088AA}" type="slidenum">
              <a:rPr lang="en-US" smtClean="0"/>
              <a:t>10</a:t>
            </a:fld>
            <a:endParaRPr lang="en-US"/>
          </a:p>
        </p:txBody>
      </p:sp>
    </p:spTree>
    <p:extLst>
      <p:ext uri="{BB962C8B-B14F-4D97-AF65-F5344CB8AC3E}">
        <p14:creationId xmlns:p14="http://schemas.microsoft.com/office/powerpoint/2010/main" val="3962637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E2E2E"/>
                </a:solidFill>
                <a:effectLst/>
                <a:latin typeface="NexusSerif"/>
              </a:rPr>
              <a:t>What do we know about noticing?</a:t>
            </a:r>
          </a:p>
          <a:p>
            <a:endParaRPr lang="en-US" b="0" i="0" dirty="0">
              <a:solidFill>
                <a:srgbClr val="2E2E2E"/>
              </a:solidFill>
              <a:effectLst/>
              <a:latin typeface="NexusSerif"/>
            </a:endParaRPr>
          </a:p>
          <a:p>
            <a:r>
              <a:rPr lang="en-US" b="0" i="0" dirty="0">
                <a:solidFill>
                  <a:srgbClr val="2E2E2E"/>
                </a:solidFill>
                <a:effectLst/>
                <a:latin typeface="NexusSerif"/>
              </a:rPr>
              <a:t>172 empirical papers</a:t>
            </a:r>
          </a:p>
          <a:p>
            <a:r>
              <a:rPr lang="en-US" b="0" i="0" dirty="0">
                <a:solidFill>
                  <a:srgbClr val="2E2E2E"/>
                </a:solidFill>
                <a:effectLst/>
                <a:latin typeface="NexusSerif"/>
              </a:rPr>
              <a:t>103 (53%) of the authors are from North America, 70 (36%) from Europe, 13 (7%) from Asia, 7 (4%) from Oceania, and 2 (1%) from South America. We did not find any articles authored by scholars from Africa.</a:t>
            </a:r>
          </a:p>
          <a:p>
            <a:endParaRPr lang="en-US" b="0" i="0" dirty="0">
              <a:solidFill>
                <a:srgbClr val="2E2E2E"/>
              </a:solidFill>
              <a:effectLst/>
              <a:latin typeface="NexusSerif"/>
            </a:endParaRPr>
          </a:p>
          <a:p>
            <a:r>
              <a:rPr lang="en-US" b="0" i="0" dirty="0">
                <a:solidFill>
                  <a:srgbClr val="2E2E2E"/>
                </a:solidFill>
                <a:effectLst/>
                <a:latin typeface="NexusSerif"/>
              </a:rPr>
              <a:t>empirical research on teacher noticing has proliferated over the past decade, with the majority of studies (i.e., 34 studies) published in 2018. Since our database was created in June 2019, it underestimates the total number of papers published in 2019. Regarding the distribution of studies using the three different research designs, the number of qualitative studies and studies using qualitative and quantitative methods has increased, whereas the number of studies deploying quantitative methods only has not increased since 2015. </a:t>
            </a:r>
          </a:p>
          <a:p>
            <a:endParaRPr lang="en-US" b="0" i="0" dirty="0">
              <a:solidFill>
                <a:srgbClr val="2E2E2E"/>
              </a:solidFill>
              <a:effectLst/>
              <a:latin typeface="NexusSerif"/>
            </a:endParaRPr>
          </a:p>
          <a:p>
            <a:r>
              <a:rPr lang="en-US" b="0" i="0" dirty="0">
                <a:solidFill>
                  <a:srgbClr val="2E2E2E"/>
                </a:solidFill>
                <a:effectLst/>
                <a:latin typeface="NexusSerif"/>
              </a:rPr>
              <a:t>Of the 182 papers selected, 135 referred predominantly to the cognitive-psychological perspective of teacher noticing (74%), 35 (20%) referred predominantly to the socio-cultural perspective of teacher noticing, and only 12 (approximately 6%) referred to both perspectives.</a:t>
            </a:r>
            <a:endParaRPr lang="en-US" dirty="0"/>
          </a:p>
        </p:txBody>
      </p:sp>
      <p:sp>
        <p:nvSpPr>
          <p:cNvPr id="4" name="Slide Number Placeholder 3"/>
          <p:cNvSpPr>
            <a:spLocks noGrp="1"/>
          </p:cNvSpPr>
          <p:nvPr>
            <p:ph type="sldNum" sz="quarter" idx="5"/>
          </p:nvPr>
        </p:nvSpPr>
        <p:spPr/>
        <p:txBody>
          <a:bodyPr/>
          <a:lstStyle/>
          <a:p>
            <a:fld id="{9B8B6859-2B54-465A-B352-3A86D2D088AA}" type="slidenum">
              <a:rPr lang="en-US" smtClean="0"/>
              <a:t>11</a:t>
            </a:fld>
            <a:endParaRPr lang="en-US"/>
          </a:p>
        </p:txBody>
      </p:sp>
    </p:spTree>
    <p:extLst>
      <p:ext uri="{BB962C8B-B14F-4D97-AF65-F5344CB8AC3E}">
        <p14:creationId xmlns:p14="http://schemas.microsoft.com/office/powerpoint/2010/main" val="575986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08A3-0110-F44B-857E-01C4154015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1FCF75-9325-4043-A5E3-A80B584618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33AB1B-42E2-8D4C-85FE-746E01BEE848}"/>
              </a:ext>
            </a:extLst>
          </p:cNvPr>
          <p:cNvSpPr>
            <a:spLocks noGrp="1"/>
          </p:cNvSpPr>
          <p:nvPr>
            <p:ph type="dt" sz="half" idx="10"/>
          </p:nvPr>
        </p:nvSpPr>
        <p:spPr/>
        <p:txBody>
          <a:bodyPr/>
          <a:lstStyle/>
          <a:p>
            <a:fld id="{E8060272-8781-1945-81D9-7E2281587264}" type="datetime1">
              <a:rPr lang="en-US" smtClean="0"/>
              <a:t>10/18/2022</a:t>
            </a:fld>
            <a:endParaRPr lang="en-US"/>
          </a:p>
        </p:txBody>
      </p:sp>
      <p:sp>
        <p:nvSpPr>
          <p:cNvPr id="5" name="Footer Placeholder 4">
            <a:extLst>
              <a:ext uri="{FF2B5EF4-FFF2-40B4-BE49-F238E27FC236}">
                <a16:creationId xmlns:a16="http://schemas.microsoft.com/office/drawing/2014/main" id="{C5CE64AD-EDFA-6C40-BDAC-D343BCD37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A59E17-CE51-8D41-A630-0DEDB1620E69}"/>
              </a:ext>
            </a:extLst>
          </p:cNvPr>
          <p:cNvSpPr>
            <a:spLocks noGrp="1"/>
          </p:cNvSpPr>
          <p:nvPr>
            <p:ph type="sldNum" sz="quarter" idx="12"/>
          </p:nvPr>
        </p:nvSpPr>
        <p:spPr/>
        <p:txBody>
          <a:bodyPr/>
          <a:lstStyle/>
          <a:p>
            <a:fld id="{2736033C-E73B-A642-9689-43B8A9731BD9}" type="slidenum">
              <a:rPr lang="en-US" smtClean="0"/>
              <a:t>‹#›</a:t>
            </a:fld>
            <a:endParaRPr lang="en-US"/>
          </a:p>
        </p:txBody>
      </p:sp>
    </p:spTree>
    <p:extLst>
      <p:ext uri="{BB962C8B-B14F-4D97-AF65-F5344CB8AC3E}">
        <p14:creationId xmlns:p14="http://schemas.microsoft.com/office/powerpoint/2010/main" val="2147770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A5745BE-001E-D54C-9F24-3E8B8DC43882}"/>
              </a:ext>
            </a:extLst>
          </p:cNvPr>
          <p:cNvSpPr>
            <a:spLocks noGrp="1"/>
          </p:cNvSpPr>
          <p:nvPr>
            <p:ph type="dt" sz="half" idx="10"/>
          </p:nvPr>
        </p:nvSpPr>
        <p:spPr>
          <a:xfrm>
            <a:off x="298938" y="6356350"/>
            <a:ext cx="2743200" cy="365125"/>
          </a:xfrm>
        </p:spPr>
        <p:txBody>
          <a:bodyPr/>
          <a:lstStyle>
            <a:lvl1pPr>
              <a:defRPr>
                <a:solidFill>
                  <a:schemeClr val="bg1"/>
                </a:solidFill>
              </a:defRPr>
            </a:lvl1pPr>
          </a:lstStyle>
          <a:p>
            <a:fld id="{C0CEE445-0926-7545-A9DF-5C5644C17086}" type="datetime1">
              <a:rPr lang="en-US" smtClean="0"/>
              <a:t>10/18/2022</a:t>
            </a:fld>
            <a:endParaRPr lang="en-US" dirty="0"/>
          </a:p>
        </p:txBody>
      </p:sp>
      <p:sp>
        <p:nvSpPr>
          <p:cNvPr id="5" name="Footer Placeholder 4">
            <a:extLst>
              <a:ext uri="{FF2B5EF4-FFF2-40B4-BE49-F238E27FC236}">
                <a16:creationId xmlns:a16="http://schemas.microsoft.com/office/drawing/2014/main" id="{985BA0A7-996A-5D4F-A5A9-9CE48B5FDF86}"/>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5317E9E1-42B0-E84F-8A94-977216C9E709}"/>
              </a:ext>
            </a:extLst>
          </p:cNvPr>
          <p:cNvSpPr>
            <a:spLocks noGrp="1"/>
          </p:cNvSpPr>
          <p:nvPr>
            <p:ph type="sldNum" sz="quarter" idx="12"/>
          </p:nvPr>
        </p:nvSpPr>
        <p:spPr>
          <a:xfrm>
            <a:off x="9149862" y="6356350"/>
            <a:ext cx="2743200" cy="365125"/>
          </a:xfrm>
        </p:spPr>
        <p:txBody>
          <a:bodyPr/>
          <a:lstStyle>
            <a:lvl1pPr>
              <a:defRPr>
                <a:solidFill>
                  <a:schemeClr val="bg1"/>
                </a:solidFill>
              </a:defRPr>
            </a:lvl1pPr>
          </a:lstStyle>
          <a:p>
            <a:fld id="{B37F0428-6BDD-C941-903F-49734242FEB3}" type="slidenum">
              <a:rPr lang="en-US" smtClean="0"/>
              <a:pPr/>
              <a:t>‹#›</a:t>
            </a:fld>
            <a:endParaRPr lang="en-US" dirty="0"/>
          </a:p>
        </p:txBody>
      </p:sp>
      <p:sp>
        <p:nvSpPr>
          <p:cNvPr id="10" name="TextBox 9">
            <a:extLst>
              <a:ext uri="{FF2B5EF4-FFF2-40B4-BE49-F238E27FC236}">
                <a16:creationId xmlns:a16="http://schemas.microsoft.com/office/drawing/2014/main" id="{157118B7-B612-4048-BF19-0F420C3D2101}"/>
              </a:ext>
            </a:extLst>
          </p:cNvPr>
          <p:cNvSpPr txBox="1"/>
          <p:nvPr userDrawn="1"/>
        </p:nvSpPr>
        <p:spPr>
          <a:xfrm>
            <a:off x="4793381" y="3946358"/>
            <a:ext cx="0" cy="0"/>
          </a:xfrm>
          <a:prstGeom prst="rect">
            <a:avLst/>
          </a:prstGeom>
        </p:spPr>
        <p:txBody>
          <a:bodyPr vert="horz" wrap="none" lIns="0" tIns="0" rIns="0" bIns="45720" rtlCol="0" anchor="b" anchorCtr="0">
            <a:normAutofit fontScale="25000" lnSpcReduction="20000"/>
          </a:bodyPr>
          <a:lstStyle/>
          <a:p>
            <a:pPr algn="l"/>
            <a:endParaRPr lang="en-US" sz="1600" dirty="0">
              <a:solidFill>
                <a:schemeClr val="bg1"/>
              </a:solidFill>
            </a:endParaRPr>
          </a:p>
        </p:txBody>
      </p:sp>
      <p:sp>
        <p:nvSpPr>
          <p:cNvPr id="12" name="Text Placeholder 2">
            <a:extLst>
              <a:ext uri="{FF2B5EF4-FFF2-40B4-BE49-F238E27FC236}">
                <a16:creationId xmlns:a16="http://schemas.microsoft.com/office/drawing/2014/main" id="{AEA6BF2E-B8A4-194C-80AA-12234D85D164}"/>
              </a:ext>
            </a:extLst>
          </p:cNvPr>
          <p:cNvSpPr>
            <a:spLocks noGrp="1"/>
          </p:cNvSpPr>
          <p:nvPr>
            <p:ph type="body" idx="13" hasCustomPrompt="1"/>
          </p:nvPr>
        </p:nvSpPr>
        <p:spPr>
          <a:xfrm>
            <a:off x="298938" y="3608827"/>
            <a:ext cx="11511260" cy="866920"/>
          </a:xfrm>
        </p:spPr>
        <p:txBody>
          <a:bodyPr anchor="t" anchorCtr="0">
            <a:normAutofit/>
          </a:bodyPr>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13" name="Text Placeholder 4">
            <a:extLst>
              <a:ext uri="{FF2B5EF4-FFF2-40B4-BE49-F238E27FC236}">
                <a16:creationId xmlns:a16="http://schemas.microsoft.com/office/drawing/2014/main" id="{E2D4C9B9-C7F8-8143-9585-6E40F21FAFD4}"/>
              </a:ext>
            </a:extLst>
          </p:cNvPr>
          <p:cNvSpPr>
            <a:spLocks noGrp="1"/>
          </p:cNvSpPr>
          <p:nvPr>
            <p:ph type="body" sz="quarter" idx="3" hasCustomPrompt="1"/>
          </p:nvPr>
        </p:nvSpPr>
        <p:spPr>
          <a:xfrm>
            <a:off x="298938" y="5352573"/>
            <a:ext cx="5656384" cy="641106"/>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presenter</a:t>
            </a:r>
          </a:p>
        </p:txBody>
      </p:sp>
      <p:sp>
        <p:nvSpPr>
          <p:cNvPr id="14" name="Title 1">
            <a:extLst>
              <a:ext uri="{FF2B5EF4-FFF2-40B4-BE49-F238E27FC236}">
                <a16:creationId xmlns:a16="http://schemas.microsoft.com/office/drawing/2014/main" id="{F1EAF0FA-3733-D34B-8DE0-ED7C17D27449}"/>
              </a:ext>
            </a:extLst>
          </p:cNvPr>
          <p:cNvSpPr>
            <a:spLocks noGrp="1"/>
          </p:cNvSpPr>
          <p:nvPr>
            <p:ph type="title"/>
          </p:nvPr>
        </p:nvSpPr>
        <p:spPr>
          <a:xfrm>
            <a:off x="298938" y="827773"/>
            <a:ext cx="11594124" cy="2666197"/>
          </a:xfrm>
        </p:spPr>
        <p:txBody>
          <a:bodyPr anchor="b"/>
          <a:lstStyle>
            <a:lvl1pPr>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09817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6DDA-B48A-8E4F-AB7D-CA68F5F34A29}"/>
              </a:ext>
            </a:extLst>
          </p:cNvPr>
          <p:cNvSpPr>
            <a:spLocks noGrp="1"/>
          </p:cNvSpPr>
          <p:nvPr>
            <p:ph type="title"/>
          </p:nvPr>
        </p:nvSpPr>
        <p:spPr>
          <a:xfrm>
            <a:off x="375137" y="1125415"/>
            <a:ext cx="11453447" cy="117230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692C252-04C3-A14A-9D81-835F2D4F593E}"/>
              </a:ext>
            </a:extLst>
          </p:cNvPr>
          <p:cNvSpPr>
            <a:spLocks noGrp="1"/>
          </p:cNvSpPr>
          <p:nvPr>
            <p:ph idx="1"/>
          </p:nvPr>
        </p:nvSpPr>
        <p:spPr>
          <a:xfrm>
            <a:off x="375138" y="2297723"/>
            <a:ext cx="11453446" cy="3879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826872-FACC-FE4A-A7D2-6F74ADC3549A}"/>
              </a:ext>
            </a:extLst>
          </p:cNvPr>
          <p:cNvSpPr>
            <a:spLocks noGrp="1"/>
          </p:cNvSpPr>
          <p:nvPr>
            <p:ph type="dt" sz="half" idx="10"/>
          </p:nvPr>
        </p:nvSpPr>
        <p:spPr/>
        <p:txBody>
          <a:bodyPr/>
          <a:lstStyle/>
          <a:p>
            <a:fld id="{516E2F5D-5F08-BB4C-8E62-4ECB3EC12DA2}" type="datetime1">
              <a:rPr lang="en-US" smtClean="0"/>
              <a:t>10/18/2022</a:t>
            </a:fld>
            <a:endParaRPr lang="en-US" dirty="0"/>
          </a:p>
        </p:txBody>
      </p:sp>
      <p:sp>
        <p:nvSpPr>
          <p:cNvPr id="5" name="Footer Placeholder 4">
            <a:extLst>
              <a:ext uri="{FF2B5EF4-FFF2-40B4-BE49-F238E27FC236}">
                <a16:creationId xmlns:a16="http://schemas.microsoft.com/office/drawing/2014/main" id="{AAD1D485-8C90-804D-93BC-8C2D9F3F7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8E8B5B-C32D-F044-A07B-0EFEBA5D5B95}"/>
              </a:ext>
            </a:extLst>
          </p:cNvPr>
          <p:cNvSpPr>
            <a:spLocks noGrp="1"/>
          </p:cNvSpPr>
          <p:nvPr>
            <p:ph type="sldNum" sz="quarter" idx="12"/>
          </p:nvPr>
        </p:nvSpPr>
        <p:spPr/>
        <p:txBody>
          <a:bodyPr/>
          <a:lstStyle/>
          <a:p>
            <a:fld id="{2736033C-E73B-A642-9689-43B8A9731BD9}" type="slidenum">
              <a:rPr lang="en-US" smtClean="0"/>
              <a:t>‹#›</a:t>
            </a:fld>
            <a:endParaRPr lang="en-US" dirty="0"/>
          </a:p>
        </p:txBody>
      </p:sp>
    </p:spTree>
    <p:extLst>
      <p:ext uri="{BB962C8B-B14F-4D97-AF65-F5344CB8AC3E}">
        <p14:creationId xmlns:p14="http://schemas.microsoft.com/office/powerpoint/2010/main" val="130910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9590E-6326-7D46-B4A5-D2AB87C00A25}"/>
              </a:ext>
            </a:extLst>
          </p:cNvPr>
          <p:cNvSpPr>
            <a:spLocks noGrp="1"/>
          </p:cNvSpPr>
          <p:nvPr>
            <p:ph type="title"/>
          </p:nvPr>
        </p:nvSpPr>
        <p:spPr>
          <a:xfrm>
            <a:off x="375138" y="1709738"/>
            <a:ext cx="11453446"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70AA64CB-41FA-B647-BC1C-1F1488316CF0}"/>
              </a:ext>
            </a:extLst>
          </p:cNvPr>
          <p:cNvSpPr>
            <a:spLocks noGrp="1"/>
          </p:cNvSpPr>
          <p:nvPr>
            <p:ph type="body" idx="1"/>
          </p:nvPr>
        </p:nvSpPr>
        <p:spPr>
          <a:xfrm>
            <a:off x="375138" y="4589463"/>
            <a:ext cx="1145344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A17D113D-1871-0F4F-A421-79015BDAB1E6}"/>
              </a:ext>
            </a:extLst>
          </p:cNvPr>
          <p:cNvSpPr>
            <a:spLocks noGrp="1"/>
          </p:cNvSpPr>
          <p:nvPr>
            <p:ph type="dt" sz="half" idx="10"/>
          </p:nvPr>
        </p:nvSpPr>
        <p:spPr/>
        <p:txBody>
          <a:bodyPr/>
          <a:lstStyle/>
          <a:p>
            <a:fld id="{019F6789-BC47-B141-A205-1776C6174514}" type="datetime1">
              <a:rPr lang="en-US" smtClean="0"/>
              <a:t>10/18/2022</a:t>
            </a:fld>
            <a:endParaRPr lang="en-US"/>
          </a:p>
        </p:txBody>
      </p:sp>
      <p:sp>
        <p:nvSpPr>
          <p:cNvPr id="5" name="Footer Placeholder 4">
            <a:extLst>
              <a:ext uri="{FF2B5EF4-FFF2-40B4-BE49-F238E27FC236}">
                <a16:creationId xmlns:a16="http://schemas.microsoft.com/office/drawing/2014/main" id="{A58B8563-C6D1-DD4D-B968-4EC807A2B5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C51C69-FEF1-AE47-8327-8F97CF56ED8D}"/>
              </a:ext>
            </a:extLst>
          </p:cNvPr>
          <p:cNvSpPr>
            <a:spLocks noGrp="1"/>
          </p:cNvSpPr>
          <p:nvPr>
            <p:ph type="sldNum" sz="quarter" idx="12"/>
          </p:nvPr>
        </p:nvSpPr>
        <p:spPr/>
        <p:txBody>
          <a:bodyPr/>
          <a:lstStyle/>
          <a:p>
            <a:fld id="{2736033C-E73B-A642-9689-43B8A9731BD9}" type="slidenum">
              <a:rPr lang="en-US" smtClean="0"/>
              <a:t>‹#›</a:t>
            </a:fld>
            <a:endParaRPr lang="en-US"/>
          </a:p>
        </p:txBody>
      </p:sp>
    </p:spTree>
    <p:extLst>
      <p:ext uri="{BB962C8B-B14F-4D97-AF65-F5344CB8AC3E}">
        <p14:creationId xmlns:p14="http://schemas.microsoft.com/office/powerpoint/2010/main" val="632375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5A09E-DB5D-A84B-B28A-CFC7786CBA97}"/>
              </a:ext>
            </a:extLst>
          </p:cNvPr>
          <p:cNvSpPr>
            <a:spLocks noGrp="1"/>
          </p:cNvSpPr>
          <p:nvPr>
            <p:ph type="title"/>
          </p:nvPr>
        </p:nvSpPr>
        <p:spPr>
          <a:xfrm>
            <a:off x="375137" y="1148862"/>
            <a:ext cx="11453447" cy="1148436"/>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DB06CCD-0C74-BA43-97B4-7C52A1EBB04B}"/>
              </a:ext>
            </a:extLst>
          </p:cNvPr>
          <p:cNvSpPr>
            <a:spLocks noGrp="1"/>
          </p:cNvSpPr>
          <p:nvPr>
            <p:ph sz="half" idx="1"/>
          </p:nvPr>
        </p:nvSpPr>
        <p:spPr>
          <a:xfrm>
            <a:off x="375137" y="2297297"/>
            <a:ext cx="5644663" cy="387966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E446FA-D59F-524B-93D0-EC0986B7FE52}"/>
              </a:ext>
            </a:extLst>
          </p:cNvPr>
          <p:cNvSpPr>
            <a:spLocks noGrp="1"/>
          </p:cNvSpPr>
          <p:nvPr>
            <p:ph sz="half" idx="2"/>
          </p:nvPr>
        </p:nvSpPr>
        <p:spPr>
          <a:xfrm>
            <a:off x="6172200" y="2297297"/>
            <a:ext cx="5656384" cy="387966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15DCE85-56C1-834E-AF8A-9CDAF70F6456}"/>
              </a:ext>
            </a:extLst>
          </p:cNvPr>
          <p:cNvSpPr>
            <a:spLocks noGrp="1"/>
          </p:cNvSpPr>
          <p:nvPr>
            <p:ph type="dt" sz="half" idx="10"/>
          </p:nvPr>
        </p:nvSpPr>
        <p:spPr/>
        <p:txBody>
          <a:bodyPr/>
          <a:lstStyle/>
          <a:p>
            <a:fld id="{7838B544-7FCE-7F4E-8275-9F6041B2EEA4}" type="datetime1">
              <a:rPr lang="en-US" smtClean="0"/>
              <a:t>10/18/2022</a:t>
            </a:fld>
            <a:endParaRPr lang="en-US"/>
          </a:p>
        </p:txBody>
      </p:sp>
      <p:sp>
        <p:nvSpPr>
          <p:cNvPr id="6" name="Footer Placeholder 5">
            <a:extLst>
              <a:ext uri="{FF2B5EF4-FFF2-40B4-BE49-F238E27FC236}">
                <a16:creationId xmlns:a16="http://schemas.microsoft.com/office/drawing/2014/main" id="{F608BC5A-D466-BC42-BDA9-506CE2C72F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55D1A6-6DA7-F247-BA67-B160FC0D66C3}"/>
              </a:ext>
            </a:extLst>
          </p:cNvPr>
          <p:cNvSpPr>
            <a:spLocks noGrp="1"/>
          </p:cNvSpPr>
          <p:nvPr>
            <p:ph type="sldNum" sz="quarter" idx="12"/>
          </p:nvPr>
        </p:nvSpPr>
        <p:spPr/>
        <p:txBody>
          <a:bodyPr/>
          <a:lstStyle/>
          <a:p>
            <a:fld id="{2736033C-E73B-A642-9689-43B8A9731BD9}" type="slidenum">
              <a:rPr lang="en-US" smtClean="0"/>
              <a:t>‹#›</a:t>
            </a:fld>
            <a:endParaRPr lang="en-US"/>
          </a:p>
        </p:txBody>
      </p:sp>
    </p:spTree>
    <p:extLst>
      <p:ext uri="{BB962C8B-B14F-4D97-AF65-F5344CB8AC3E}">
        <p14:creationId xmlns:p14="http://schemas.microsoft.com/office/powerpoint/2010/main" val="146469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3F1DF-9195-094D-945E-3EE52AD57BEE}"/>
              </a:ext>
            </a:extLst>
          </p:cNvPr>
          <p:cNvSpPr>
            <a:spLocks noGrp="1"/>
          </p:cNvSpPr>
          <p:nvPr>
            <p:ph type="title"/>
          </p:nvPr>
        </p:nvSpPr>
        <p:spPr>
          <a:xfrm>
            <a:off x="375138" y="1179451"/>
            <a:ext cx="11453446" cy="61216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AA3F4650-5CBD-304D-A3F6-2D659EC28E3B}"/>
              </a:ext>
            </a:extLst>
          </p:cNvPr>
          <p:cNvSpPr>
            <a:spLocks noGrp="1"/>
          </p:cNvSpPr>
          <p:nvPr>
            <p:ph type="body" idx="1"/>
          </p:nvPr>
        </p:nvSpPr>
        <p:spPr>
          <a:xfrm>
            <a:off x="375138" y="1863969"/>
            <a:ext cx="5622437" cy="6411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A3F8A39-1EC8-F64E-B3E9-20F9DD85E93C}"/>
              </a:ext>
            </a:extLst>
          </p:cNvPr>
          <p:cNvSpPr>
            <a:spLocks noGrp="1"/>
          </p:cNvSpPr>
          <p:nvPr>
            <p:ph sz="half" idx="2"/>
          </p:nvPr>
        </p:nvSpPr>
        <p:spPr>
          <a:xfrm>
            <a:off x="375138" y="2678356"/>
            <a:ext cx="5622437" cy="351130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5DDFA47-AACD-8844-AB93-2494C7FBB86D}"/>
              </a:ext>
            </a:extLst>
          </p:cNvPr>
          <p:cNvSpPr>
            <a:spLocks noGrp="1"/>
          </p:cNvSpPr>
          <p:nvPr>
            <p:ph type="body" sz="quarter" idx="3"/>
          </p:nvPr>
        </p:nvSpPr>
        <p:spPr>
          <a:xfrm>
            <a:off x="6172200" y="1873494"/>
            <a:ext cx="5656384" cy="6411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686B7B2-FD97-074B-8156-12BF7BCA2FDA}"/>
              </a:ext>
            </a:extLst>
          </p:cNvPr>
          <p:cNvSpPr>
            <a:spLocks noGrp="1"/>
          </p:cNvSpPr>
          <p:nvPr>
            <p:ph sz="quarter" idx="4"/>
          </p:nvPr>
        </p:nvSpPr>
        <p:spPr>
          <a:xfrm>
            <a:off x="6172200" y="2678356"/>
            <a:ext cx="5656384" cy="351130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D211505-B984-3945-A9DB-644CA4A3E701}"/>
              </a:ext>
            </a:extLst>
          </p:cNvPr>
          <p:cNvSpPr>
            <a:spLocks noGrp="1"/>
          </p:cNvSpPr>
          <p:nvPr>
            <p:ph type="dt" sz="half" idx="10"/>
          </p:nvPr>
        </p:nvSpPr>
        <p:spPr/>
        <p:txBody>
          <a:bodyPr/>
          <a:lstStyle/>
          <a:p>
            <a:fld id="{1B78531D-0902-CA4C-AD76-059F26A912DA}" type="datetime1">
              <a:rPr lang="en-US" smtClean="0"/>
              <a:t>10/18/2022</a:t>
            </a:fld>
            <a:endParaRPr lang="en-US"/>
          </a:p>
        </p:txBody>
      </p:sp>
      <p:sp>
        <p:nvSpPr>
          <p:cNvPr id="8" name="Footer Placeholder 7">
            <a:extLst>
              <a:ext uri="{FF2B5EF4-FFF2-40B4-BE49-F238E27FC236}">
                <a16:creationId xmlns:a16="http://schemas.microsoft.com/office/drawing/2014/main" id="{A81C6230-9CAF-1340-96F2-F289761D22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7D3593-4FAD-8A45-B157-9D1B1D222530}"/>
              </a:ext>
            </a:extLst>
          </p:cNvPr>
          <p:cNvSpPr>
            <a:spLocks noGrp="1"/>
          </p:cNvSpPr>
          <p:nvPr>
            <p:ph type="sldNum" sz="quarter" idx="12"/>
          </p:nvPr>
        </p:nvSpPr>
        <p:spPr/>
        <p:txBody>
          <a:bodyPr/>
          <a:lstStyle/>
          <a:p>
            <a:fld id="{2736033C-E73B-A642-9689-43B8A9731BD9}" type="slidenum">
              <a:rPr lang="en-US" smtClean="0"/>
              <a:t>‹#›</a:t>
            </a:fld>
            <a:endParaRPr lang="en-US"/>
          </a:p>
        </p:txBody>
      </p:sp>
    </p:spTree>
    <p:extLst>
      <p:ext uri="{BB962C8B-B14F-4D97-AF65-F5344CB8AC3E}">
        <p14:creationId xmlns:p14="http://schemas.microsoft.com/office/powerpoint/2010/main" val="2421837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77853-2940-114B-87E7-8F51ABD63D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C86463-C632-2C48-8104-992F9C601AB8}"/>
              </a:ext>
            </a:extLst>
          </p:cNvPr>
          <p:cNvSpPr>
            <a:spLocks noGrp="1"/>
          </p:cNvSpPr>
          <p:nvPr>
            <p:ph type="dt" sz="half" idx="10"/>
          </p:nvPr>
        </p:nvSpPr>
        <p:spPr/>
        <p:txBody>
          <a:bodyPr/>
          <a:lstStyle/>
          <a:p>
            <a:fld id="{63A6B152-3053-AC45-90BC-9B82CC8B66F8}" type="datetime1">
              <a:rPr lang="en-US" smtClean="0"/>
              <a:t>10/18/2022</a:t>
            </a:fld>
            <a:endParaRPr lang="en-US"/>
          </a:p>
        </p:txBody>
      </p:sp>
      <p:sp>
        <p:nvSpPr>
          <p:cNvPr id="4" name="Footer Placeholder 3">
            <a:extLst>
              <a:ext uri="{FF2B5EF4-FFF2-40B4-BE49-F238E27FC236}">
                <a16:creationId xmlns:a16="http://schemas.microsoft.com/office/drawing/2014/main" id="{29A20B37-1181-D44D-A22A-B69125A9AB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B2D463-F87E-8746-8819-3675F8F8F17F}"/>
              </a:ext>
            </a:extLst>
          </p:cNvPr>
          <p:cNvSpPr>
            <a:spLocks noGrp="1"/>
          </p:cNvSpPr>
          <p:nvPr>
            <p:ph type="sldNum" sz="quarter" idx="12"/>
          </p:nvPr>
        </p:nvSpPr>
        <p:spPr/>
        <p:txBody>
          <a:bodyPr/>
          <a:lstStyle/>
          <a:p>
            <a:fld id="{2736033C-E73B-A642-9689-43B8A9731BD9}" type="slidenum">
              <a:rPr lang="en-US" smtClean="0"/>
              <a:t>‹#›</a:t>
            </a:fld>
            <a:endParaRPr lang="en-US"/>
          </a:p>
        </p:txBody>
      </p:sp>
    </p:spTree>
    <p:extLst>
      <p:ext uri="{BB962C8B-B14F-4D97-AF65-F5344CB8AC3E}">
        <p14:creationId xmlns:p14="http://schemas.microsoft.com/office/powerpoint/2010/main" val="222190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2A14F-E09A-4B48-B56B-30C57765F8D1}"/>
              </a:ext>
            </a:extLst>
          </p:cNvPr>
          <p:cNvSpPr>
            <a:spLocks noGrp="1"/>
          </p:cNvSpPr>
          <p:nvPr>
            <p:ph type="dt" sz="half" idx="10"/>
          </p:nvPr>
        </p:nvSpPr>
        <p:spPr/>
        <p:txBody>
          <a:bodyPr/>
          <a:lstStyle/>
          <a:p>
            <a:fld id="{49D71CE3-7526-A74C-9A60-400390EAD2ED}" type="datetime1">
              <a:rPr lang="en-US" smtClean="0"/>
              <a:t>10/18/2022</a:t>
            </a:fld>
            <a:endParaRPr lang="en-US"/>
          </a:p>
        </p:txBody>
      </p:sp>
      <p:sp>
        <p:nvSpPr>
          <p:cNvPr id="3" name="Footer Placeholder 2">
            <a:extLst>
              <a:ext uri="{FF2B5EF4-FFF2-40B4-BE49-F238E27FC236}">
                <a16:creationId xmlns:a16="http://schemas.microsoft.com/office/drawing/2014/main" id="{D070CF81-9DC3-7B49-95DF-F8E189A390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4BD74C-48C3-FA4C-8FC0-D521D8F28301}"/>
              </a:ext>
            </a:extLst>
          </p:cNvPr>
          <p:cNvSpPr>
            <a:spLocks noGrp="1"/>
          </p:cNvSpPr>
          <p:nvPr>
            <p:ph type="sldNum" sz="quarter" idx="12"/>
          </p:nvPr>
        </p:nvSpPr>
        <p:spPr/>
        <p:txBody>
          <a:bodyPr/>
          <a:lstStyle/>
          <a:p>
            <a:fld id="{2736033C-E73B-A642-9689-43B8A9731BD9}" type="slidenum">
              <a:rPr lang="en-US" smtClean="0"/>
              <a:t>‹#›</a:t>
            </a:fld>
            <a:endParaRPr lang="en-US"/>
          </a:p>
        </p:txBody>
      </p:sp>
    </p:spTree>
    <p:extLst>
      <p:ext uri="{BB962C8B-B14F-4D97-AF65-F5344CB8AC3E}">
        <p14:creationId xmlns:p14="http://schemas.microsoft.com/office/powerpoint/2010/main" val="38541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1D8CE-20B8-A746-BC7A-7B478B37B8D9}"/>
              </a:ext>
            </a:extLst>
          </p:cNvPr>
          <p:cNvSpPr>
            <a:spLocks noGrp="1"/>
          </p:cNvSpPr>
          <p:nvPr>
            <p:ph type="title"/>
          </p:nvPr>
        </p:nvSpPr>
        <p:spPr>
          <a:xfrm>
            <a:off x="375138" y="1184030"/>
            <a:ext cx="4396887" cy="1043355"/>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DCC2758F-7855-6B4E-8C9D-F7C1B431D180}"/>
              </a:ext>
            </a:extLst>
          </p:cNvPr>
          <p:cNvSpPr>
            <a:spLocks noGrp="1"/>
          </p:cNvSpPr>
          <p:nvPr>
            <p:ph idx="1"/>
          </p:nvPr>
        </p:nvSpPr>
        <p:spPr>
          <a:xfrm>
            <a:off x="5183188" y="1184031"/>
            <a:ext cx="6172200" cy="46770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FF2306-F7CB-F94D-9648-D7A091AC077A}"/>
              </a:ext>
            </a:extLst>
          </p:cNvPr>
          <p:cNvSpPr>
            <a:spLocks noGrp="1"/>
          </p:cNvSpPr>
          <p:nvPr>
            <p:ph type="body" sz="half" idx="2"/>
          </p:nvPr>
        </p:nvSpPr>
        <p:spPr>
          <a:xfrm>
            <a:off x="375138" y="2332892"/>
            <a:ext cx="4396887" cy="35360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1F802907-FFCA-AD4D-8BF3-BF31ED16FE72}"/>
              </a:ext>
            </a:extLst>
          </p:cNvPr>
          <p:cNvSpPr>
            <a:spLocks noGrp="1"/>
          </p:cNvSpPr>
          <p:nvPr>
            <p:ph type="dt" sz="half" idx="10"/>
          </p:nvPr>
        </p:nvSpPr>
        <p:spPr/>
        <p:txBody>
          <a:bodyPr/>
          <a:lstStyle/>
          <a:p>
            <a:fld id="{80589AEC-E128-0142-99EF-8ADC3CBE613E}" type="datetime1">
              <a:rPr lang="en-US" smtClean="0"/>
              <a:t>10/18/2022</a:t>
            </a:fld>
            <a:endParaRPr lang="en-US"/>
          </a:p>
        </p:txBody>
      </p:sp>
      <p:sp>
        <p:nvSpPr>
          <p:cNvPr id="6" name="Footer Placeholder 5">
            <a:extLst>
              <a:ext uri="{FF2B5EF4-FFF2-40B4-BE49-F238E27FC236}">
                <a16:creationId xmlns:a16="http://schemas.microsoft.com/office/drawing/2014/main" id="{5CFF8696-66D4-104E-82A7-1D9D0D6998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D88A2D-E5DB-EA43-8368-175EFA592C09}"/>
              </a:ext>
            </a:extLst>
          </p:cNvPr>
          <p:cNvSpPr>
            <a:spLocks noGrp="1"/>
          </p:cNvSpPr>
          <p:nvPr>
            <p:ph type="sldNum" sz="quarter" idx="12"/>
          </p:nvPr>
        </p:nvSpPr>
        <p:spPr/>
        <p:txBody>
          <a:bodyPr/>
          <a:lstStyle/>
          <a:p>
            <a:fld id="{2736033C-E73B-A642-9689-43B8A9731BD9}" type="slidenum">
              <a:rPr lang="en-US" smtClean="0"/>
              <a:t>‹#›</a:t>
            </a:fld>
            <a:endParaRPr lang="en-US"/>
          </a:p>
        </p:txBody>
      </p:sp>
    </p:spTree>
    <p:extLst>
      <p:ext uri="{BB962C8B-B14F-4D97-AF65-F5344CB8AC3E}">
        <p14:creationId xmlns:p14="http://schemas.microsoft.com/office/powerpoint/2010/main" val="396067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786EA-DEBA-F445-AB91-DC438746AF35}"/>
              </a:ext>
            </a:extLst>
          </p:cNvPr>
          <p:cNvSpPr>
            <a:spLocks noGrp="1"/>
          </p:cNvSpPr>
          <p:nvPr>
            <p:ph type="title"/>
          </p:nvPr>
        </p:nvSpPr>
        <p:spPr>
          <a:xfrm>
            <a:off x="375138" y="1172308"/>
            <a:ext cx="5287108" cy="1212484"/>
          </a:xfrm>
        </p:spPr>
        <p:txBody>
          <a:bodyPr anchor="b" anchorCtr="0"/>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42F5E09-F472-084F-8F0E-6A3F5DA0B864}"/>
              </a:ext>
            </a:extLst>
          </p:cNvPr>
          <p:cNvSpPr>
            <a:spLocks noGrp="1"/>
          </p:cNvSpPr>
          <p:nvPr>
            <p:ph type="pic" idx="1"/>
          </p:nvPr>
        </p:nvSpPr>
        <p:spPr>
          <a:xfrm>
            <a:off x="6019800" y="0"/>
            <a:ext cx="61722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CF25697-F6CF-7844-ADF7-4EC0EDAA0EFE}"/>
              </a:ext>
            </a:extLst>
          </p:cNvPr>
          <p:cNvSpPr>
            <a:spLocks noGrp="1"/>
          </p:cNvSpPr>
          <p:nvPr>
            <p:ph type="body" sz="half" idx="2"/>
          </p:nvPr>
        </p:nvSpPr>
        <p:spPr>
          <a:xfrm>
            <a:off x="375138" y="2384792"/>
            <a:ext cx="5287108" cy="3484195"/>
          </a:xfrm>
        </p:spPr>
        <p:txBody>
          <a:bodyPr>
            <a:normAutofit/>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F71C47FC-DAF1-F442-96A1-9796C4940D4F}"/>
              </a:ext>
            </a:extLst>
          </p:cNvPr>
          <p:cNvSpPr>
            <a:spLocks noGrp="1"/>
          </p:cNvSpPr>
          <p:nvPr>
            <p:ph type="dt" sz="half" idx="10"/>
          </p:nvPr>
        </p:nvSpPr>
        <p:spPr/>
        <p:txBody>
          <a:bodyPr/>
          <a:lstStyle/>
          <a:p>
            <a:fld id="{5B72E999-A869-7D45-8FB7-B92D2BCA058A}" type="datetime1">
              <a:rPr lang="en-US" smtClean="0"/>
              <a:t>10/18/2022</a:t>
            </a:fld>
            <a:endParaRPr lang="en-US"/>
          </a:p>
        </p:txBody>
      </p:sp>
    </p:spTree>
    <p:extLst>
      <p:ext uri="{BB962C8B-B14F-4D97-AF65-F5344CB8AC3E}">
        <p14:creationId xmlns:p14="http://schemas.microsoft.com/office/powerpoint/2010/main" val="3154200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2B7C9D-D073-B740-A6A9-6C39AE4E9AEB}"/>
              </a:ext>
            </a:extLst>
          </p:cNvPr>
          <p:cNvSpPr>
            <a:spLocks noGrp="1"/>
          </p:cNvSpPr>
          <p:nvPr>
            <p:ph type="title"/>
          </p:nvPr>
        </p:nvSpPr>
        <p:spPr>
          <a:xfrm>
            <a:off x="375137" y="1187816"/>
            <a:ext cx="1145344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720705E-0B58-C743-9E41-162009BD8954}"/>
              </a:ext>
            </a:extLst>
          </p:cNvPr>
          <p:cNvSpPr>
            <a:spLocks noGrp="1"/>
          </p:cNvSpPr>
          <p:nvPr>
            <p:ph type="body" idx="1"/>
          </p:nvPr>
        </p:nvSpPr>
        <p:spPr>
          <a:xfrm>
            <a:off x="375138" y="2590800"/>
            <a:ext cx="11453446" cy="364587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BF5EBD5-95BE-E24F-B146-B3A27B927D42}"/>
              </a:ext>
            </a:extLst>
          </p:cNvPr>
          <p:cNvSpPr>
            <a:spLocks noGrp="1"/>
          </p:cNvSpPr>
          <p:nvPr>
            <p:ph type="dt" sz="half" idx="2"/>
          </p:nvPr>
        </p:nvSpPr>
        <p:spPr>
          <a:xfrm>
            <a:off x="375138" y="6368071"/>
            <a:ext cx="2649416" cy="365125"/>
          </a:xfrm>
          <a:prstGeom prst="rect">
            <a:avLst/>
          </a:prstGeom>
        </p:spPr>
        <p:txBody>
          <a:bodyPr vert="horz" lIns="91440" tIns="45720" rIns="91440" bIns="45720" rtlCol="0" anchor="ctr"/>
          <a:lstStyle>
            <a:lvl1pPr algn="l">
              <a:defRPr sz="1200">
                <a:solidFill>
                  <a:schemeClr val="tx2"/>
                </a:solidFill>
              </a:defRPr>
            </a:lvl1pPr>
          </a:lstStyle>
          <a:p>
            <a:fld id="{4CB4E402-B735-1C48-B495-0821A43076CF}" type="datetime1">
              <a:rPr lang="en-US" smtClean="0"/>
              <a:t>10/18/2022</a:t>
            </a:fld>
            <a:endParaRPr lang="en-US" dirty="0"/>
          </a:p>
        </p:txBody>
      </p:sp>
      <p:sp>
        <p:nvSpPr>
          <p:cNvPr id="5" name="Footer Placeholder 4">
            <a:extLst>
              <a:ext uri="{FF2B5EF4-FFF2-40B4-BE49-F238E27FC236}">
                <a16:creationId xmlns:a16="http://schemas.microsoft.com/office/drawing/2014/main" id="{8EDEAD75-18A1-374C-8956-63E437519B4A}"/>
              </a:ext>
            </a:extLst>
          </p:cNvPr>
          <p:cNvSpPr>
            <a:spLocks noGrp="1"/>
          </p:cNvSpPr>
          <p:nvPr>
            <p:ph type="ftr" sz="quarter" idx="3"/>
          </p:nvPr>
        </p:nvSpPr>
        <p:spPr>
          <a:xfrm>
            <a:off x="3317631" y="6368071"/>
            <a:ext cx="5627077"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37D230EF-E6CA-E04F-82E7-12D3C9AFD089}"/>
              </a:ext>
            </a:extLst>
          </p:cNvPr>
          <p:cNvSpPr>
            <a:spLocks noGrp="1"/>
          </p:cNvSpPr>
          <p:nvPr>
            <p:ph type="sldNum" sz="quarter" idx="4"/>
          </p:nvPr>
        </p:nvSpPr>
        <p:spPr>
          <a:xfrm>
            <a:off x="9167446" y="6368071"/>
            <a:ext cx="2661138" cy="365125"/>
          </a:xfrm>
          <a:prstGeom prst="rect">
            <a:avLst/>
          </a:prstGeom>
        </p:spPr>
        <p:txBody>
          <a:bodyPr vert="horz" lIns="91440" tIns="45720" rIns="91440" bIns="45720" rtlCol="0" anchor="ctr"/>
          <a:lstStyle>
            <a:lvl1pPr algn="r">
              <a:defRPr sz="1200" b="1">
                <a:solidFill>
                  <a:schemeClr val="tx2"/>
                </a:solidFill>
              </a:defRPr>
            </a:lvl1pPr>
          </a:lstStyle>
          <a:p>
            <a:fld id="{2736033C-E73B-A642-9689-43B8A9731BD9}" type="slidenum">
              <a:rPr lang="en-US" smtClean="0"/>
              <a:pPr/>
              <a:t>‹#›</a:t>
            </a:fld>
            <a:endParaRPr lang="en-US" dirty="0"/>
          </a:p>
        </p:txBody>
      </p:sp>
      <p:sp>
        <p:nvSpPr>
          <p:cNvPr id="7" name="Rectangle 6">
            <a:extLst>
              <a:ext uri="{FF2B5EF4-FFF2-40B4-BE49-F238E27FC236}">
                <a16:creationId xmlns:a16="http://schemas.microsoft.com/office/drawing/2014/main" id="{B69D1A49-EFB2-7A47-900D-8CCB2381B873}"/>
              </a:ext>
            </a:extLst>
          </p:cNvPr>
          <p:cNvSpPr/>
          <p:nvPr userDrawn="1"/>
        </p:nvSpPr>
        <p:spPr>
          <a:xfrm>
            <a:off x="0" y="6752492"/>
            <a:ext cx="12192000" cy="105508"/>
          </a:xfrm>
          <a:prstGeom prst="rect">
            <a:avLst/>
          </a:prstGeom>
          <a:solidFill>
            <a:srgbClr val="28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DB95BAA-8CE3-CC4F-B081-AF3FA8326BB9}"/>
              </a:ext>
            </a:extLst>
          </p:cNvPr>
          <p:cNvSpPr/>
          <p:nvPr userDrawn="1"/>
        </p:nvSpPr>
        <p:spPr>
          <a:xfrm>
            <a:off x="0" y="0"/>
            <a:ext cx="12192000" cy="1055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55C720-00CA-264D-9E20-41237D0AE914}"/>
              </a:ext>
            </a:extLst>
          </p:cNvPr>
          <p:cNvSpPr/>
          <p:nvPr userDrawn="1"/>
        </p:nvSpPr>
        <p:spPr>
          <a:xfrm>
            <a:off x="0" y="84198"/>
            <a:ext cx="12192000" cy="45719"/>
          </a:xfrm>
          <a:prstGeom prst="rect">
            <a:avLst/>
          </a:prstGeom>
          <a:solidFill>
            <a:srgbClr val="28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96DAB4B-7FA7-C047-B648-81749EE67A51}"/>
              </a:ext>
            </a:extLst>
          </p:cNvPr>
          <p:cNvPicPr>
            <a:picLocks noChangeAspect="1"/>
          </p:cNvPicPr>
          <p:nvPr userDrawn="1"/>
        </p:nvPicPr>
        <p:blipFill>
          <a:blip r:embed="rId12"/>
          <a:stretch>
            <a:fillRect/>
          </a:stretch>
        </p:blipFill>
        <p:spPr>
          <a:xfrm>
            <a:off x="375137" y="220082"/>
            <a:ext cx="1233537" cy="520827"/>
          </a:xfrm>
          <a:prstGeom prst="rect">
            <a:avLst/>
          </a:prstGeom>
        </p:spPr>
      </p:pic>
    </p:spTree>
    <p:extLst>
      <p:ext uri="{BB962C8B-B14F-4D97-AF65-F5344CB8AC3E}">
        <p14:creationId xmlns:p14="http://schemas.microsoft.com/office/powerpoint/2010/main" val="355229417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9" r:id="rId10"/>
  </p:sldLayoutIdLst>
  <p:hf hdr="0" ftr="0" dt="0"/>
  <p:txStyles>
    <p:titleStyle>
      <a:lvl1pPr algn="l" defTabSz="914400" rtl="0" eaLnBrk="1" latinLnBrk="0" hangingPunct="1">
        <a:lnSpc>
          <a:spcPct val="90000"/>
        </a:lnSpc>
        <a:spcBef>
          <a:spcPct val="0"/>
        </a:spcBef>
        <a:buNone/>
        <a:defRPr sz="4400" b="1" kern="1200">
          <a:solidFill>
            <a:srgbClr val="284E8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3"/>
        </a:buClr>
        <a:buSzPct val="100000"/>
        <a:buFont typeface="Arial" panose="020B0604020202020204" pitchFamily="34" charset="0"/>
        <a:buChar char="•"/>
        <a:defRPr sz="2800" kern="1200">
          <a:solidFill>
            <a:schemeClr val="accen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SzPct val="100000"/>
        <a:buFont typeface="Arial" panose="020B0604020202020204" pitchFamily="34" charset="0"/>
        <a:buChar char="•"/>
        <a:defRPr sz="2400" kern="1200">
          <a:solidFill>
            <a:schemeClr val="accen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SzPct val="100000"/>
        <a:buFont typeface="Arial" panose="020B0604020202020204" pitchFamily="34" charset="0"/>
        <a:buChar char="•"/>
        <a:defRPr sz="2000" kern="1200">
          <a:solidFill>
            <a:schemeClr val="accen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SzPct val="100000"/>
        <a:buFont typeface="Arial" panose="020B0604020202020204" pitchFamily="34" charset="0"/>
        <a:buChar char="•"/>
        <a:defRPr sz="1800" kern="1200">
          <a:solidFill>
            <a:schemeClr val="accen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SzPct val="100000"/>
        <a:buFont typeface="Arial" panose="020B0604020202020204" pitchFamily="34" charset="0"/>
        <a:buChar char="•"/>
        <a:defRPr sz="1800" kern="1200">
          <a:solidFill>
            <a:schemeClr val="accen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16/j.edurev.2022.10045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016/j.edurev.2022.10045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https://creativecommons.org/licenses/by-nc/3.0/"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theconversation.com/ranking-universities-on-excellent-teaching-will-be-better-for-everyone-44256" TargetMode="External"/><Relationship Id="rId5" Type="http://schemas.openxmlformats.org/officeDocument/2006/relationships/image" Target="../media/image5.jpg"/><Relationship Id="rId4" Type="http://schemas.openxmlformats.org/officeDocument/2006/relationships/hyperlink" Target="https://cft.vanderbilt.edu/guides-sub-pages/learning-spaces/" TargetMode="Externa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ites.google.com/site/teknoresearchsite/research-desig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faculty.sites.uci.edu/santagata/" TargetMode="External"/><Relationship Id="rId7"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r.santagata@uci.edu" TargetMode="External"/><Relationship Id="rId5" Type="http://schemas.openxmlformats.org/officeDocument/2006/relationships/hyperlink" Target="https://www.youtube.com/watch?v=BEjHAlq7MpM&amp;feature=youtu.be" TargetMode="External"/><Relationship Id="rId4" Type="http://schemas.openxmlformats.org/officeDocument/2006/relationships/hyperlink" Target="https://www.researchgate.net/profile/Rossella_Santagata"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media.giuntiscuola.it/_tdz/@media_manager/750705/"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hyperlink" Target="http://www.fupress.net/index.php/formare/article/view/12601/11933"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8" Type="http://schemas.openxmlformats.org/officeDocument/2006/relationships/hyperlink" Target="https://doi.org/10.1016/j.edurev.2022.100453"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s://lydia-arnold.com/2019/09/12/cardiff-university-learning-and-teaching-conference-slides-unlocking-the-power-of-authentic-assessment-ltcu2019/"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596262-14B1-9544-A45F-5B2BCC966E0E}"/>
              </a:ext>
            </a:extLst>
          </p:cNvPr>
          <p:cNvSpPr>
            <a:spLocks noGrp="1"/>
          </p:cNvSpPr>
          <p:nvPr>
            <p:ph type="sldNum" sz="quarter" idx="12"/>
          </p:nvPr>
        </p:nvSpPr>
        <p:spPr/>
        <p:txBody>
          <a:bodyPr/>
          <a:lstStyle/>
          <a:p>
            <a:r>
              <a:rPr lang="en-US" dirty="0"/>
              <a:t> </a:t>
            </a:r>
          </a:p>
        </p:txBody>
      </p:sp>
      <p:sp>
        <p:nvSpPr>
          <p:cNvPr id="15" name="Text Placeholder 14">
            <a:extLst>
              <a:ext uri="{FF2B5EF4-FFF2-40B4-BE49-F238E27FC236}">
                <a16:creationId xmlns:a16="http://schemas.microsoft.com/office/drawing/2014/main" id="{EBC1F411-8C76-654F-80E7-3742AC5899F2}"/>
              </a:ext>
            </a:extLst>
          </p:cNvPr>
          <p:cNvSpPr>
            <a:spLocks noGrp="1"/>
          </p:cNvSpPr>
          <p:nvPr>
            <p:ph type="body" idx="13"/>
          </p:nvPr>
        </p:nvSpPr>
        <p:spPr>
          <a:xfrm>
            <a:off x="5034031" y="3574485"/>
            <a:ext cx="6567638" cy="1373974"/>
          </a:xfrm>
        </p:spPr>
        <p:txBody>
          <a:bodyPr>
            <a:normAutofit/>
          </a:bodyPr>
          <a:lstStyle/>
          <a:p>
            <a:pPr algn="ctr"/>
            <a:r>
              <a:rPr lang="en-US" dirty="0"/>
              <a:t>Rossella Santagata</a:t>
            </a:r>
          </a:p>
          <a:p>
            <a:pPr algn="ctr"/>
            <a:r>
              <a:rPr lang="en-US" dirty="0"/>
              <a:t>University of California, Irvine</a:t>
            </a:r>
          </a:p>
        </p:txBody>
      </p:sp>
      <p:sp>
        <p:nvSpPr>
          <p:cNvPr id="13" name="Title 12">
            <a:extLst>
              <a:ext uri="{FF2B5EF4-FFF2-40B4-BE49-F238E27FC236}">
                <a16:creationId xmlns:a16="http://schemas.microsoft.com/office/drawing/2014/main" id="{5E6F0A74-9865-5941-90D3-096AC8944592}"/>
              </a:ext>
            </a:extLst>
          </p:cNvPr>
          <p:cNvSpPr>
            <a:spLocks noGrp="1"/>
          </p:cNvSpPr>
          <p:nvPr>
            <p:ph type="title"/>
          </p:nvPr>
        </p:nvSpPr>
        <p:spPr>
          <a:xfrm>
            <a:off x="4714240" y="1173018"/>
            <a:ext cx="7178822" cy="2110497"/>
          </a:xfrm>
          <a:solidFill>
            <a:schemeClr val="accent3"/>
          </a:solidFill>
          <a:ln w="12700">
            <a:solidFill>
              <a:schemeClr val="tx2"/>
            </a:solidFill>
          </a:ln>
        </p:spPr>
        <p:txBody>
          <a:bodyPr>
            <a:noAutofit/>
          </a:bodyPr>
          <a:lstStyle/>
          <a:p>
            <a:pPr algn="ctr"/>
            <a:r>
              <a:rPr lang="en-US" sz="4000" b="0" dirty="0">
                <a:latin typeface="+mn-lt"/>
              </a:rPr>
              <a:t>Video </a:t>
            </a:r>
            <a:r>
              <a:rPr lang="en-US" sz="4000" b="0" dirty="0" err="1">
                <a:latin typeface="+mn-lt"/>
              </a:rPr>
              <a:t>Analisi</a:t>
            </a:r>
            <a:r>
              <a:rPr lang="en-US" sz="4000" b="0" dirty="0">
                <a:latin typeface="+mn-lt"/>
              </a:rPr>
              <a:t> e </a:t>
            </a:r>
            <a:r>
              <a:rPr lang="en-US" sz="4000" b="0" dirty="0" err="1">
                <a:latin typeface="+mn-lt"/>
              </a:rPr>
              <a:t>Sviluppo</a:t>
            </a:r>
            <a:r>
              <a:rPr lang="en-US" sz="4000" b="0" dirty="0">
                <a:latin typeface="+mn-lt"/>
              </a:rPr>
              <a:t> </a:t>
            </a:r>
            <a:r>
              <a:rPr lang="en-US" sz="4000" b="0" dirty="0" err="1">
                <a:latin typeface="+mn-lt"/>
              </a:rPr>
              <a:t>Professionale</a:t>
            </a:r>
            <a:r>
              <a:rPr lang="en-US" sz="4000" b="0" dirty="0">
                <a:latin typeface="+mn-lt"/>
              </a:rPr>
              <a:t> </a:t>
            </a:r>
            <a:r>
              <a:rPr lang="en-US" sz="4000" b="0" dirty="0" err="1">
                <a:latin typeface="+mn-lt"/>
              </a:rPr>
              <a:t>dei</a:t>
            </a:r>
            <a:r>
              <a:rPr lang="en-US" sz="4000" b="0" dirty="0">
                <a:latin typeface="+mn-lt"/>
              </a:rPr>
              <a:t> </a:t>
            </a:r>
            <a:r>
              <a:rPr lang="en-US" sz="4000" b="0" dirty="0" err="1">
                <a:latin typeface="+mn-lt"/>
              </a:rPr>
              <a:t>Docenti</a:t>
            </a:r>
            <a:br>
              <a:rPr lang="en-US" sz="4000" b="0" dirty="0">
                <a:latin typeface="+mn-lt"/>
              </a:rPr>
            </a:br>
            <a:r>
              <a:rPr lang="en-US" sz="3200" b="0" dirty="0" err="1">
                <a:latin typeface="+mn-lt"/>
              </a:rPr>
              <a:t>Evidenze</a:t>
            </a:r>
            <a:r>
              <a:rPr lang="en-US" sz="3200" b="0" dirty="0">
                <a:latin typeface="+mn-lt"/>
              </a:rPr>
              <a:t> e </a:t>
            </a:r>
            <a:r>
              <a:rPr lang="en-US" sz="3200" b="0" dirty="0" err="1">
                <a:latin typeface="+mn-lt"/>
              </a:rPr>
              <a:t>prospettive</a:t>
            </a:r>
            <a:r>
              <a:rPr lang="en-US" sz="3200" b="0" dirty="0">
                <a:latin typeface="+mn-lt"/>
              </a:rPr>
              <a:t> </a:t>
            </a:r>
            <a:r>
              <a:rPr lang="en-US" sz="3200" b="0" dirty="0" err="1">
                <a:latin typeface="+mn-lt"/>
              </a:rPr>
              <a:t>dalla</a:t>
            </a:r>
            <a:r>
              <a:rPr lang="en-US" sz="3200" b="0" dirty="0">
                <a:latin typeface="+mn-lt"/>
              </a:rPr>
              <a:t> </a:t>
            </a:r>
            <a:r>
              <a:rPr lang="en-US" sz="3200" b="0" dirty="0" err="1">
                <a:latin typeface="+mn-lt"/>
              </a:rPr>
              <a:t>ricerca</a:t>
            </a:r>
            <a:r>
              <a:rPr lang="en-US" sz="3200" b="0" dirty="0">
                <a:latin typeface="+mn-lt"/>
              </a:rPr>
              <a:t> </a:t>
            </a:r>
            <a:r>
              <a:rPr lang="en-US" sz="3200" b="0" dirty="0" err="1">
                <a:latin typeface="+mn-lt"/>
              </a:rPr>
              <a:t>internazionale</a:t>
            </a:r>
            <a:endParaRPr lang="en-US" sz="3200" b="0" dirty="0">
              <a:latin typeface="+mn-lt"/>
            </a:endParaRPr>
          </a:p>
        </p:txBody>
      </p:sp>
      <p:sp>
        <p:nvSpPr>
          <p:cNvPr id="10" name="TextBox 9">
            <a:extLst>
              <a:ext uri="{FF2B5EF4-FFF2-40B4-BE49-F238E27FC236}">
                <a16:creationId xmlns:a16="http://schemas.microsoft.com/office/drawing/2014/main" id="{FCA9C9C4-3387-9D40-A2F5-A8A838E77295}"/>
              </a:ext>
            </a:extLst>
          </p:cNvPr>
          <p:cNvSpPr txBox="1"/>
          <p:nvPr/>
        </p:nvSpPr>
        <p:spPr>
          <a:xfrm>
            <a:off x="1838528" y="3180945"/>
            <a:ext cx="0" cy="0"/>
          </a:xfrm>
          <a:prstGeom prst="rect">
            <a:avLst/>
          </a:prstGeom>
        </p:spPr>
        <p:txBody>
          <a:bodyPr vert="horz" wrap="none" lIns="0" tIns="0" rIns="0" bIns="45720" rtlCol="0" anchor="b" anchorCtr="0">
            <a:normAutofit fontScale="25000" lnSpcReduction="20000"/>
          </a:bodyPr>
          <a:lstStyle/>
          <a:p>
            <a:pPr algn="l"/>
            <a:endParaRPr lang="en-US" sz="1600" dirty="0">
              <a:solidFill>
                <a:schemeClr val="bg1"/>
              </a:solidFill>
            </a:endParaRPr>
          </a:p>
        </p:txBody>
      </p:sp>
      <p:pic>
        <p:nvPicPr>
          <p:cNvPr id="4" name="Picture 3" descr="File:University of California, Irvine School of Educati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797" y="1456318"/>
            <a:ext cx="3228763" cy="4305017"/>
          </a:xfrm>
          <a:prstGeom prst="rect">
            <a:avLst/>
          </a:prstGeom>
          <a:solidFill>
            <a:schemeClr val="accent3"/>
          </a:solidFill>
          <a:ln w="28575">
            <a:solidFill>
              <a:schemeClr val="accent3"/>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5408" y="5865357"/>
            <a:ext cx="5786331" cy="490993"/>
          </a:xfrm>
          <a:prstGeom prst="rect">
            <a:avLst/>
          </a:prstGeom>
        </p:spPr>
      </p:pic>
    </p:spTree>
    <p:extLst>
      <p:ext uri="{BB962C8B-B14F-4D97-AF65-F5344CB8AC3E}">
        <p14:creationId xmlns:p14="http://schemas.microsoft.com/office/powerpoint/2010/main" val="828011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BC8A4-FDE7-171A-ECB1-B49B7A5FFF68}"/>
              </a:ext>
            </a:extLst>
          </p:cNvPr>
          <p:cNvSpPr>
            <a:spLocks noGrp="1"/>
          </p:cNvSpPr>
          <p:nvPr>
            <p:ph type="title"/>
          </p:nvPr>
        </p:nvSpPr>
        <p:spPr>
          <a:xfrm>
            <a:off x="3737173" y="317520"/>
            <a:ext cx="11453447" cy="1172308"/>
          </a:xfrm>
        </p:spPr>
        <p:txBody>
          <a:bodyPr/>
          <a:lstStyle/>
          <a:p>
            <a:r>
              <a:rPr lang="en-US" b="1" dirty="0"/>
              <a:t>Noticing </a:t>
            </a:r>
            <a:r>
              <a:rPr lang="en-US" dirty="0"/>
              <a:t>Processes</a:t>
            </a:r>
            <a:endParaRPr lang="en-US" b="1" dirty="0"/>
          </a:p>
        </p:txBody>
      </p:sp>
      <p:sp>
        <p:nvSpPr>
          <p:cNvPr id="3" name="Content Placeholder 2">
            <a:extLst>
              <a:ext uri="{FF2B5EF4-FFF2-40B4-BE49-F238E27FC236}">
                <a16:creationId xmlns:a16="http://schemas.microsoft.com/office/drawing/2014/main" id="{81215443-55E8-3960-9056-E4EB88C8E54C}"/>
              </a:ext>
            </a:extLst>
          </p:cNvPr>
          <p:cNvSpPr>
            <a:spLocks noGrp="1"/>
          </p:cNvSpPr>
          <p:nvPr>
            <p:ph idx="1"/>
          </p:nvPr>
        </p:nvSpPr>
        <p:spPr>
          <a:xfrm>
            <a:off x="838200" y="1602988"/>
            <a:ext cx="10515600" cy="4351338"/>
          </a:xfrm>
        </p:spPr>
        <p:txBody>
          <a:bodyPr>
            <a:noAutofit/>
          </a:bodyPr>
          <a:lstStyle/>
          <a:p>
            <a:r>
              <a:rPr lang="en-US" sz="3200" b="1" dirty="0">
                <a:solidFill>
                  <a:srgbClr val="2B2B2B"/>
                </a:solidFill>
              </a:rPr>
              <a:t>I</a:t>
            </a:r>
            <a:r>
              <a:rPr lang="en-US" sz="3200" b="1" i="0" dirty="0">
                <a:solidFill>
                  <a:srgbClr val="2B2B2B"/>
                </a:solidFill>
                <a:effectLst/>
              </a:rPr>
              <a:t>dentifying</a:t>
            </a:r>
            <a:r>
              <a:rPr lang="en-US" sz="3200" b="0" i="0" dirty="0">
                <a:solidFill>
                  <a:srgbClr val="2B2B2B"/>
                </a:solidFill>
                <a:effectLst/>
              </a:rPr>
              <a:t> what is relevant in a classroom situation (van Es &amp; </a:t>
            </a:r>
            <a:r>
              <a:rPr lang="en-US" sz="3200" b="0" i="0" dirty="0" err="1">
                <a:solidFill>
                  <a:srgbClr val="2B2B2B"/>
                </a:solidFill>
                <a:effectLst/>
              </a:rPr>
              <a:t>Sherin</a:t>
            </a:r>
            <a:r>
              <a:rPr lang="en-US" sz="3200" b="0" i="0" dirty="0">
                <a:solidFill>
                  <a:srgbClr val="2B2B2B"/>
                </a:solidFill>
                <a:effectLst/>
              </a:rPr>
              <a:t>, 2002) </a:t>
            </a:r>
          </a:p>
          <a:p>
            <a:r>
              <a:rPr lang="en-US" sz="3200" b="1" dirty="0">
                <a:solidFill>
                  <a:srgbClr val="2B2B2B"/>
                </a:solidFill>
              </a:rPr>
              <a:t>M</a:t>
            </a:r>
            <a:r>
              <a:rPr lang="en-US" sz="3200" b="1" i="0" dirty="0">
                <a:solidFill>
                  <a:srgbClr val="2B2B2B"/>
                </a:solidFill>
                <a:effectLst/>
              </a:rPr>
              <a:t>aking connections </a:t>
            </a:r>
            <a:r>
              <a:rPr lang="en-US" sz="3200" b="0" i="0" dirty="0">
                <a:solidFill>
                  <a:srgbClr val="2B2B2B"/>
                </a:solidFill>
                <a:effectLst/>
              </a:rPr>
              <a:t>between what is observed and larger principles of teaching-learning, and using what is known about the context to reason about what occurred (van Es &amp; </a:t>
            </a:r>
            <a:r>
              <a:rPr lang="en-US" sz="3200" b="0" i="0" dirty="0" err="1">
                <a:solidFill>
                  <a:srgbClr val="2B2B2B"/>
                </a:solidFill>
                <a:effectLst/>
              </a:rPr>
              <a:t>Sherin</a:t>
            </a:r>
            <a:r>
              <a:rPr lang="en-US" sz="3200" b="0" i="0" dirty="0">
                <a:solidFill>
                  <a:srgbClr val="2B2B2B"/>
                </a:solidFill>
                <a:effectLst/>
              </a:rPr>
              <a:t>, 2002).</a:t>
            </a:r>
          </a:p>
          <a:p>
            <a:r>
              <a:rPr lang="en-US" sz="3200" b="1" i="0" dirty="0">
                <a:solidFill>
                  <a:srgbClr val="2B2B2B"/>
                </a:solidFill>
                <a:effectLst/>
              </a:rPr>
              <a:t>Responding</a:t>
            </a:r>
            <a:r>
              <a:rPr lang="en-US" sz="3200" b="0" i="0" dirty="0">
                <a:solidFill>
                  <a:srgbClr val="2B2B2B"/>
                </a:solidFill>
                <a:effectLst/>
              </a:rPr>
              <a:t>/making decisions (Jacobs et al., 2010) </a:t>
            </a:r>
          </a:p>
          <a:p>
            <a:r>
              <a:rPr lang="en-US" sz="3200" b="1" i="0" dirty="0">
                <a:solidFill>
                  <a:srgbClr val="2B2B2B"/>
                </a:solidFill>
                <a:effectLst/>
              </a:rPr>
              <a:t>Shaping</a:t>
            </a:r>
            <a:r>
              <a:rPr lang="en-US" sz="3200" b="0" i="0" dirty="0">
                <a:solidFill>
                  <a:srgbClr val="2B2B2B"/>
                </a:solidFill>
                <a:effectLst/>
              </a:rPr>
              <a:t> interactions to obtain information that supports reasoning about the event (van Es &amp; </a:t>
            </a:r>
            <a:r>
              <a:rPr lang="en-US" sz="3200" b="0" i="0" dirty="0" err="1">
                <a:solidFill>
                  <a:srgbClr val="2B2B2B"/>
                </a:solidFill>
                <a:effectLst/>
              </a:rPr>
              <a:t>Sherin</a:t>
            </a:r>
            <a:r>
              <a:rPr lang="en-US" sz="3200" b="0" i="0" dirty="0">
                <a:solidFill>
                  <a:srgbClr val="2B2B2B"/>
                </a:solidFill>
                <a:effectLst/>
              </a:rPr>
              <a:t>, 2021)</a:t>
            </a:r>
            <a:endParaRPr lang="en-US" sz="3200" dirty="0"/>
          </a:p>
        </p:txBody>
      </p:sp>
    </p:spTree>
    <p:extLst>
      <p:ext uri="{BB962C8B-B14F-4D97-AF65-F5344CB8AC3E}">
        <p14:creationId xmlns:p14="http://schemas.microsoft.com/office/powerpoint/2010/main" val="1050981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60C86-7648-AA0B-9F3F-83B20A4A663B}"/>
              </a:ext>
            </a:extLst>
          </p:cNvPr>
          <p:cNvSpPr>
            <a:spLocks noGrp="1"/>
          </p:cNvSpPr>
          <p:nvPr>
            <p:ph type="title"/>
          </p:nvPr>
        </p:nvSpPr>
        <p:spPr>
          <a:xfrm>
            <a:off x="1046745" y="821454"/>
            <a:ext cx="3857763" cy="1535865"/>
          </a:xfrm>
        </p:spPr>
        <p:txBody>
          <a:bodyPr>
            <a:noAutofit/>
          </a:bodyPr>
          <a:lstStyle/>
          <a:p>
            <a:r>
              <a:rPr lang="en-US" sz="2800" b="1" dirty="0"/>
              <a:t>Research on teacher noticing: historical perspective</a:t>
            </a:r>
          </a:p>
        </p:txBody>
      </p:sp>
      <p:sp>
        <p:nvSpPr>
          <p:cNvPr id="2054" name="Content Placeholder 2053">
            <a:extLst>
              <a:ext uri="{FF2B5EF4-FFF2-40B4-BE49-F238E27FC236}">
                <a16:creationId xmlns:a16="http://schemas.microsoft.com/office/drawing/2014/main" id="{E8BC6C73-8D62-0C2E-602A-C19EE1F5E447}"/>
              </a:ext>
            </a:extLst>
          </p:cNvPr>
          <p:cNvSpPr>
            <a:spLocks noGrp="1"/>
          </p:cNvSpPr>
          <p:nvPr>
            <p:ph idx="1"/>
          </p:nvPr>
        </p:nvSpPr>
        <p:spPr>
          <a:xfrm>
            <a:off x="5300640" y="641850"/>
            <a:ext cx="6053160" cy="1535865"/>
          </a:xfrm>
        </p:spPr>
        <p:txBody>
          <a:bodyPr anchor="ctr">
            <a:normAutofit/>
          </a:bodyPr>
          <a:lstStyle/>
          <a:p>
            <a:pPr marL="0" indent="0">
              <a:buNone/>
            </a:pPr>
            <a:r>
              <a:rPr lang="en-US" sz="1800" dirty="0"/>
              <a:t>König, Santagata, Scheiner, Adleff, Yang, &amp; Kaiser (2022). Teacher noticing: A systematic literature review of conceptualizations, research designs, and findings on learning to notice, </a:t>
            </a:r>
            <a:r>
              <a:rPr lang="en-US" sz="1800" i="1" dirty="0"/>
              <a:t>Educational Research Review, Vol. 36</a:t>
            </a:r>
            <a:endParaRPr lang="en-US" sz="1800" dirty="0"/>
          </a:p>
          <a:p>
            <a:pPr marL="0" indent="0">
              <a:buNone/>
            </a:pPr>
            <a:r>
              <a:rPr lang="en-US" sz="1800" dirty="0">
                <a:hlinkClick r:id="rId3"/>
              </a:rPr>
              <a:t>https://doi.org/10.1016/j.edurev.2022.100453</a:t>
            </a:r>
            <a:r>
              <a:rPr lang="en-US" sz="1800" dirty="0"/>
              <a:t> </a:t>
            </a:r>
          </a:p>
        </p:txBody>
      </p:sp>
      <p:pic>
        <p:nvPicPr>
          <p:cNvPr id="4" name="Picture 4">
            <a:extLst>
              <a:ext uri="{FF2B5EF4-FFF2-40B4-BE49-F238E27FC236}">
                <a16:creationId xmlns:a16="http://schemas.microsoft.com/office/drawing/2014/main" id="{DEEC80F6-2256-B441-101B-690C166175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018" y="2381384"/>
            <a:ext cx="9471170" cy="423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64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4205D-B702-2C82-723C-A956FD62847D}"/>
              </a:ext>
            </a:extLst>
          </p:cNvPr>
          <p:cNvSpPr>
            <a:spLocks noGrp="1"/>
          </p:cNvSpPr>
          <p:nvPr>
            <p:ph type="title"/>
          </p:nvPr>
        </p:nvSpPr>
        <p:spPr>
          <a:xfrm>
            <a:off x="1046746" y="826084"/>
            <a:ext cx="4033254" cy="1645920"/>
          </a:xfrm>
        </p:spPr>
        <p:txBody>
          <a:bodyPr>
            <a:normAutofit fontScale="90000"/>
          </a:bodyPr>
          <a:lstStyle/>
          <a:p>
            <a:r>
              <a:rPr lang="en-US" sz="3200" b="1" dirty="0"/>
              <a:t>Research on teacher noticing: impact of interventions</a:t>
            </a:r>
          </a:p>
        </p:txBody>
      </p:sp>
      <p:sp>
        <p:nvSpPr>
          <p:cNvPr id="8" name="Content Placeholder 7">
            <a:extLst>
              <a:ext uri="{FF2B5EF4-FFF2-40B4-BE49-F238E27FC236}">
                <a16:creationId xmlns:a16="http://schemas.microsoft.com/office/drawing/2014/main" id="{94135B82-4A7E-0C08-589C-591A1D393D77}"/>
              </a:ext>
            </a:extLst>
          </p:cNvPr>
          <p:cNvSpPr>
            <a:spLocks noGrp="1"/>
          </p:cNvSpPr>
          <p:nvPr>
            <p:ph idx="1"/>
          </p:nvPr>
        </p:nvSpPr>
        <p:spPr>
          <a:xfrm>
            <a:off x="5351164" y="586822"/>
            <a:ext cx="6002636" cy="1645920"/>
          </a:xfrm>
        </p:spPr>
        <p:txBody>
          <a:bodyPr anchor="ctr">
            <a:normAutofit fontScale="92500" lnSpcReduction="10000"/>
          </a:bodyPr>
          <a:lstStyle/>
          <a:p>
            <a:pPr marL="0" indent="0">
              <a:buNone/>
            </a:pPr>
            <a:endParaRPr lang="en-US" sz="1800" dirty="0"/>
          </a:p>
          <a:p>
            <a:pPr marL="0" indent="0">
              <a:buNone/>
            </a:pPr>
            <a:r>
              <a:rPr lang="en-US" sz="1900" dirty="0"/>
              <a:t>König, Santagata, Scheiner, Adleff, Yang, &amp; Kaiser (2022). Teacher noticing: A systematic literature review of conceptualizations, research designs, and findings on learning to notice, </a:t>
            </a:r>
            <a:r>
              <a:rPr lang="en-US" sz="1900" i="1" dirty="0"/>
              <a:t>Educational Research Review, Vol. 36</a:t>
            </a:r>
            <a:endParaRPr lang="en-US" sz="1900" dirty="0"/>
          </a:p>
          <a:p>
            <a:pPr marL="0" indent="0">
              <a:buNone/>
            </a:pPr>
            <a:r>
              <a:rPr lang="en-US" sz="1800" dirty="0">
                <a:hlinkClick r:id="rId3"/>
              </a:rPr>
              <a:t>https://doi.org/10.1016/j.edurev.2022.100453</a:t>
            </a:r>
            <a:r>
              <a:rPr lang="en-US" sz="1800" dirty="0"/>
              <a:t> </a:t>
            </a:r>
          </a:p>
          <a:p>
            <a:pPr marL="0" indent="0">
              <a:buNone/>
            </a:pPr>
            <a:endParaRPr lang="en-US" sz="1800" dirty="0"/>
          </a:p>
        </p:txBody>
      </p:sp>
      <p:pic>
        <p:nvPicPr>
          <p:cNvPr id="4" name="Content Placeholder 3">
            <a:extLst>
              <a:ext uri="{FF2B5EF4-FFF2-40B4-BE49-F238E27FC236}">
                <a16:creationId xmlns:a16="http://schemas.microsoft.com/office/drawing/2014/main" id="{97140D03-1E1B-8B95-222C-4C7B290DEC63}"/>
              </a:ext>
            </a:extLst>
          </p:cNvPr>
          <p:cNvPicPr>
            <a:picLocks noChangeAspect="1"/>
          </p:cNvPicPr>
          <p:nvPr/>
        </p:nvPicPr>
        <p:blipFill>
          <a:blip r:embed="rId4"/>
          <a:stretch>
            <a:fillRect/>
          </a:stretch>
        </p:blipFill>
        <p:spPr>
          <a:xfrm>
            <a:off x="1481632" y="2333459"/>
            <a:ext cx="8556769" cy="4385345"/>
          </a:xfrm>
          <a:prstGeom prst="rect">
            <a:avLst/>
          </a:prstGeom>
        </p:spPr>
      </p:pic>
    </p:spTree>
    <p:extLst>
      <p:ext uri="{BB962C8B-B14F-4D97-AF65-F5344CB8AC3E}">
        <p14:creationId xmlns:p14="http://schemas.microsoft.com/office/powerpoint/2010/main" val="3937256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872" y="418378"/>
            <a:ext cx="10412673" cy="1172308"/>
          </a:xfrm>
        </p:spPr>
        <p:txBody>
          <a:bodyPr>
            <a:normAutofit/>
          </a:bodyPr>
          <a:lstStyle/>
          <a:p>
            <a:r>
              <a:rPr lang="en-US" sz="3200" b="1" dirty="0"/>
              <a:t>Video and learning to notice in mathematics</a:t>
            </a:r>
          </a:p>
        </p:txBody>
      </p:sp>
      <p:sp>
        <p:nvSpPr>
          <p:cNvPr id="3" name="Content Placeholder 2"/>
          <p:cNvSpPr>
            <a:spLocks noGrp="1"/>
          </p:cNvSpPr>
          <p:nvPr>
            <p:ph idx="1"/>
          </p:nvPr>
        </p:nvSpPr>
        <p:spPr>
          <a:xfrm>
            <a:off x="375138" y="1696590"/>
            <a:ext cx="11453446" cy="3879239"/>
          </a:xfrm>
        </p:spPr>
        <p:txBody>
          <a:bodyPr>
            <a:normAutofit fontScale="92500" lnSpcReduction="10000"/>
          </a:bodyPr>
          <a:lstStyle/>
          <a:p>
            <a:r>
              <a:rPr lang="en-US" sz="3200" dirty="0"/>
              <a:t>Video is an effective tool to develop teacher noticing</a:t>
            </a:r>
          </a:p>
          <a:p>
            <a:r>
              <a:rPr lang="en-US" sz="3200" dirty="0"/>
              <a:t>The cognitive perspective is the most utilized (91% of studies)</a:t>
            </a:r>
          </a:p>
          <a:p>
            <a:r>
              <a:rPr lang="en-US" sz="3200" dirty="0"/>
              <a:t>Most studies focus on attending (89%) and interpreting (80%) and fewer on responding (37%)</a:t>
            </a:r>
          </a:p>
          <a:p>
            <a:r>
              <a:rPr lang="en-US" sz="3200" dirty="0"/>
              <a:t>Few studies (17%) examined impact on teaching quality</a:t>
            </a:r>
          </a:p>
          <a:p>
            <a:r>
              <a:rPr lang="en-US" sz="3200" dirty="0"/>
              <a:t>Only 26% have used a software to guide teacher noticing and only 4 a video annotation software</a:t>
            </a:r>
          </a:p>
          <a:p>
            <a:r>
              <a:rPr lang="en-US" sz="3200" dirty="0"/>
              <a:t>Missing is design-based implementation research</a:t>
            </a:r>
          </a:p>
        </p:txBody>
      </p:sp>
      <p:sp>
        <p:nvSpPr>
          <p:cNvPr id="4" name="Slide Number Placeholder 3"/>
          <p:cNvSpPr>
            <a:spLocks noGrp="1"/>
          </p:cNvSpPr>
          <p:nvPr>
            <p:ph type="sldNum" sz="quarter" idx="12"/>
          </p:nvPr>
        </p:nvSpPr>
        <p:spPr/>
        <p:txBody>
          <a:bodyPr/>
          <a:lstStyle/>
          <a:p>
            <a:fld id="{2736033C-E73B-A642-9689-43B8A9731BD9}" type="slidenum">
              <a:rPr lang="en-US" smtClean="0"/>
              <a:t>13</a:t>
            </a:fld>
            <a:endParaRPr lang="en-US" dirty="0"/>
          </a:p>
        </p:txBody>
      </p:sp>
      <p:sp>
        <p:nvSpPr>
          <p:cNvPr id="5" name="TextBox 4">
            <a:extLst>
              <a:ext uri="{FF2B5EF4-FFF2-40B4-BE49-F238E27FC236}">
                <a16:creationId xmlns:a16="http://schemas.microsoft.com/office/drawing/2014/main" id="{1244777A-A2A8-23B7-CB3E-8E92A1EC8EDF}"/>
              </a:ext>
            </a:extLst>
          </p:cNvPr>
          <p:cNvSpPr txBox="1"/>
          <p:nvPr/>
        </p:nvSpPr>
        <p:spPr>
          <a:xfrm>
            <a:off x="437322" y="5915770"/>
            <a:ext cx="10916478" cy="923330"/>
          </a:xfrm>
          <a:prstGeom prst="rect">
            <a:avLst/>
          </a:prstGeom>
          <a:noFill/>
        </p:spPr>
        <p:txBody>
          <a:bodyPr wrap="square" rtlCol="0">
            <a:spAutoFit/>
          </a:bodyPr>
          <a:lstStyle/>
          <a:p>
            <a:r>
              <a:rPr lang="en-US" dirty="0"/>
              <a:t>Santagata, R., et al. (2021). Mathematics teacher learning to notice: A systematic review of studies of video-based programs. </a:t>
            </a:r>
            <a:r>
              <a:rPr lang="en-US" i="1" dirty="0"/>
              <a:t>ZDM–Mathematics Education</a:t>
            </a:r>
            <a:r>
              <a:rPr lang="en-US" dirty="0"/>
              <a:t>, 1-16.</a:t>
            </a:r>
          </a:p>
          <a:p>
            <a:endParaRPr lang="en-US" dirty="0"/>
          </a:p>
        </p:txBody>
      </p:sp>
    </p:spTree>
    <p:extLst>
      <p:ext uri="{BB962C8B-B14F-4D97-AF65-F5344CB8AC3E}">
        <p14:creationId xmlns:p14="http://schemas.microsoft.com/office/powerpoint/2010/main" val="1182860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E8127-02E2-1F0C-BC81-C372D01C4022}"/>
              </a:ext>
            </a:extLst>
          </p:cNvPr>
          <p:cNvSpPr>
            <a:spLocks noGrp="1"/>
          </p:cNvSpPr>
          <p:nvPr>
            <p:ph type="title"/>
          </p:nvPr>
        </p:nvSpPr>
        <p:spPr>
          <a:xfrm>
            <a:off x="504448" y="2557763"/>
            <a:ext cx="5287108" cy="1212484"/>
          </a:xfrm>
        </p:spPr>
        <p:txBody>
          <a:bodyPr anchor="b">
            <a:normAutofit/>
          </a:bodyPr>
          <a:lstStyle/>
          <a:p>
            <a:r>
              <a:rPr lang="en-US" sz="4400" dirty="0"/>
              <a:t>Noticing for Equity</a:t>
            </a:r>
          </a:p>
        </p:txBody>
      </p:sp>
      <p:pic>
        <p:nvPicPr>
          <p:cNvPr id="6" name="Picture 5" descr="Multi-colored cubes letters spelling inclusion">
            <a:extLst>
              <a:ext uri="{FF2B5EF4-FFF2-40B4-BE49-F238E27FC236}">
                <a16:creationId xmlns:a16="http://schemas.microsoft.com/office/drawing/2014/main" id="{B1B52122-11F0-E3A2-DAD4-CAD647C258F4}"/>
              </a:ext>
            </a:extLst>
          </p:cNvPr>
          <p:cNvPicPr>
            <a:picLocks noChangeAspect="1"/>
          </p:cNvPicPr>
          <p:nvPr/>
        </p:nvPicPr>
        <p:blipFill>
          <a:blip r:embed="rId2"/>
          <a:stretch>
            <a:fillRect/>
          </a:stretch>
        </p:blipFill>
        <p:spPr>
          <a:xfrm>
            <a:off x="5791556" y="1479864"/>
            <a:ext cx="6172200" cy="4119943"/>
          </a:xfrm>
          <a:prstGeom prst="rect">
            <a:avLst/>
          </a:prstGeom>
          <a:noFill/>
        </p:spPr>
      </p:pic>
      <p:sp>
        <p:nvSpPr>
          <p:cNvPr id="4" name="Slide Number Placeholder 3" hidden="1">
            <a:extLst>
              <a:ext uri="{FF2B5EF4-FFF2-40B4-BE49-F238E27FC236}">
                <a16:creationId xmlns:a16="http://schemas.microsoft.com/office/drawing/2014/main" id="{737D2951-5246-E2C9-EE7E-C8F6725FC9ED}"/>
              </a:ext>
            </a:extLst>
          </p:cNvPr>
          <p:cNvSpPr>
            <a:spLocks noGrp="1"/>
          </p:cNvSpPr>
          <p:nvPr>
            <p:ph type="sldNum" sz="quarter" idx="4294967295"/>
          </p:nvPr>
        </p:nvSpPr>
        <p:spPr>
          <a:xfrm>
            <a:off x="9167446" y="6368071"/>
            <a:ext cx="2661138" cy="365125"/>
          </a:xfrm>
        </p:spPr>
        <p:txBody>
          <a:bodyPr/>
          <a:lstStyle/>
          <a:p>
            <a:pPr>
              <a:spcAft>
                <a:spcPts val="600"/>
              </a:spcAft>
            </a:pPr>
            <a:fld id="{2736033C-E73B-A642-9689-43B8A9731BD9}" type="slidenum">
              <a:rPr lang="en-US" smtClean="0"/>
              <a:pPr>
                <a:spcAft>
                  <a:spcPts val="600"/>
                </a:spcAft>
              </a:pPr>
              <a:t>14</a:t>
            </a:fld>
            <a:endParaRPr lang="en-US"/>
          </a:p>
        </p:txBody>
      </p:sp>
    </p:spTree>
    <p:extLst>
      <p:ext uri="{BB962C8B-B14F-4D97-AF65-F5344CB8AC3E}">
        <p14:creationId xmlns:p14="http://schemas.microsoft.com/office/powerpoint/2010/main" val="3724286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828" y="554805"/>
            <a:ext cx="10058400" cy="1058238"/>
          </a:xfrm>
        </p:spPr>
        <p:txBody>
          <a:bodyPr>
            <a:normAutofit fontScale="90000"/>
          </a:bodyPr>
          <a:lstStyle/>
          <a:p>
            <a:pPr algn="ctr"/>
            <a:r>
              <a:rPr lang="en-US" dirty="0"/>
              <a:t>Emerging Research on Noticing for Equity</a:t>
            </a:r>
            <a:endParaRPr lang="en-US" sz="3600" dirty="0"/>
          </a:p>
        </p:txBody>
      </p:sp>
      <p:sp>
        <p:nvSpPr>
          <p:cNvPr id="3" name="Content Placeholder 2"/>
          <p:cNvSpPr>
            <a:spLocks noGrp="1"/>
          </p:cNvSpPr>
          <p:nvPr>
            <p:ph idx="1"/>
          </p:nvPr>
        </p:nvSpPr>
        <p:spPr>
          <a:xfrm>
            <a:off x="491104" y="1745533"/>
            <a:ext cx="11311847" cy="4433594"/>
          </a:xfrm>
        </p:spPr>
        <p:txBody>
          <a:bodyPr>
            <a:noAutofit/>
          </a:bodyPr>
          <a:lstStyle/>
          <a:p>
            <a:pPr>
              <a:lnSpc>
                <a:spcPct val="100000"/>
              </a:lnSpc>
            </a:pPr>
            <a:r>
              <a:rPr lang="en-US" sz="2800" dirty="0"/>
              <a:t>Noticing for equity as a central component of ambitious and equitable teaching (e.g., Hand, 2012; McDufﬁe et al., 2014; Turner et al., 2012; Wager, 2014).</a:t>
            </a:r>
          </a:p>
          <a:p>
            <a:r>
              <a:rPr lang="en-US" sz="2800" dirty="0"/>
              <a:t>Equitable teachers attend to student thinking, but also to (van Es, Hand, &amp; Mercado, 2017):</a:t>
            </a:r>
          </a:p>
          <a:p>
            <a:pPr lvl="1">
              <a:buFont typeface="Wingdings" panose="05000000000000000000" pitchFamily="2" charset="2"/>
              <a:buChar char="§"/>
            </a:pPr>
            <a:r>
              <a:rPr lang="en-US" dirty="0"/>
              <a:t> status and positioning</a:t>
            </a:r>
          </a:p>
          <a:p>
            <a:pPr lvl="1">
              <a:buFont typeface="Wingdings" panose="05000000000000000000" pitchFamily="2" charset="2"/>
              <a:buChar char="§"/>
            </a:pPr>
            <a:r>
              <a:rPr lang="en-US" dirty="0"/>
              <a:t> individual student histories both within and beyond the class </a:t>
            </a:r>
          </a:p>
          <a:p>
            <a:pPr lvl="1">
              <a:buFont typeface="Wingdings" panose="05000000000000000000" pitchFamily="2" charset="2"/>
              <a:buChar char="§"/>
            </a:pPr>
            <a:r>
              <a:rPr lang="en-US" dirty="0"/>
              <a:t> energy and ﬂow of the students and the class </a:t>
            </a:r>
          </a:p>
        </p:txBody>
      </p:sp>
    </p:spTree>
    <p:extLst>
      <p:ext uri="{BB962C8B-B14F-4D97-AF65-F5344CB8AC3E}">
        <p14:creationId xmlns:p14="http://schemas.microsoft.com/office/powerpoint/2010/main" val="743671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A0B0AB0-C426-A0FA-2D81-3081DCCEC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172" y="107890"/>
            <a:ext cx="1081616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02AB7A6-8332-2535-8810-A66A49ECF73F}"/>
              </a:ext>
            </a:extLst>
          </p:cNvPr>
          <p:cNvSpPr txBox="1"/>
          <p:nvPr/>
        </p:nvSpPr>
        <p:spPr>
          <a:xfrm>
            <a:off x="238606" y="6350000"/>
            <a:ext cx="2932546" cy="400110"/>
          </a:xfrm>
          <a:prstGeom prst="rect">
            <a:avLst/>
          </a:prstGeom>
          <a:noFill/>
        </p:spPr>
        <p:txBody>
          <a:bodyPr wrap="square" rtlCol="0">
            <a:spAutoFit/>
          </a:bodyPr>
          <a:lstStyle/>
          <a:p>
            <a:r>
              <a:rPr lang="en-US" sz="2000" dirty="0"/>
              <a:t>Kang &amp; Lee, 2022</a:t>
            </a:r>
          </a:p>
        </p:txBody>
      </p:sp>
    </p:spTree>
    <p:extLst>
      <p:ext uri="{BB962C8B-B14F-4D97-AF65-F5344CB8AC3E}">
        <p14:creationId xmlns:p14="http://schemas.microsoft.com/office/powerpoint/2010/main" val="2517565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76" y="694792"/>
            <a:ext cx="11453447" cy="1172308"/>
          </a:xfrm>
        </p:spPr>
        <p:txBody>
          <a:bodyPr>
            <a:normAutofit/>
          </a:bodyPr>
          <a:lstStyle/>
          <a:p>
            <a:r>
              <a:rPr lang="en-US" sz="4000" dirty="0"/>
              <a:t>What do you Notice?</a:t>
            </a:r>
          </a:p>
        </p:txBody>
      </p:sp>
      <p:sp>
        <p:nvSpPr>
          <p:cNvPr id="3" name="Content Placeholder 2"/>
          <p:cNvSpPr>
            <a:spLocks noGrp="1"/>
          </p:cNvSpPr>
          <p:nvPr>
            <p:ph idx="1"/>
          </p:nvPr>
        </p:nvSpPr>
        <p:spPr>
          <a:xfrm>
            <a:off x="375138" y="2297723"/>
            <a:ext cx="11453446" cy="4472532"/>
          </a:xfrm>
        </p:spPr>
        <p:txBody>
          <a:bodyPr>
            <a:normAutofit fontScale="55000" lnSpcReduction="20000"/>
          </a:bodyPr>
          <a:lstStyle/>
          <a:p>
            <a:endParaRPr lang="en-US" dirty="0"/>
          </a:p>
          <a:p>
            <a:endParaRPr lang="en-US" dirty="0"/>
          </a:p>
          <a:p>
            <a:pPr marL="0" indent="0">
              <a:buNone/>
            </a:pPr>
            <a:endParaRPr lang="en-US" b="1" dirty="0"/>
          </a:p>
          <a:p>
            <a:endParaRPr lang="en-US" dirty="0"/>
          </a:p>
          <a:p>
            <a:endParaRPr lang="en-US" dirty="0"/>
          </a:p>
          <a:p>
            <a:endParaRPr lang="en-US" dirty="0"/>
          </a:p>
          <a:p>
            <a:endParaRPr lang="en-US" dirty="0"/>
          </a:p>
          <a:p>
            <a:endParaRPr lang="en-US" dirty="0"/>
          </a:p>
          <a:p>
            <a:endParaRPr lang="en-US" dirty="0"/>
          </a:p>
          <a:p>
            <a:endParaRPr lang="en-US" dirty="0"/>
          </a:p>
          <a:p>
            <a:endParaRPr lang="en-US" sz="4000" dirty="0"/>
          </a:p>
          <a:p>
            <a:endParaRPr lang="en-US" sz="4000" dirty="0"/>
          </a:p>
          <a:p>
            <a:endParaRPr lang="en-US" sz="4000" dirty="0"/>
          </a:p>
          <a:p>
            <a:r>
              <a:rPr lang="en-US" sz="4000" dirty="0" err="1"/>
              <a:t>Guardate</a:t>
            </a:r>
            <a:r>
              <a:rPr lang="en-US" sz="4000" dirty="0"/>
              <a:t> </a:t>
            </a:r>
            <a:r>
              <a:rPr lang="en-US" sz="4000" dirty="0" err="1"/>
              <a:t>questa</a:t>
            </a:r>
            <a:r>
              <a:rPr lang="en-US" sz="4000" dirty="0"/>
              <a:t> clip e </a:t>
            </a:r>
            <a:r>
              <a:rPr lang="en-US" sz="4000" dirty="0" err="1"/>
              <a:t>scrivete</a:t>
            </a:r>
            <a:r>
              <a:rPr lang="en-US" sz="4000" dirty="0"/>
              <a:t> due </a:t>
            </a:r>
            <a:r>
              <a:rPr lang="en-US" sz="4000" dirty="0" err="1"/>
              <a:t>cose</a:t>
            </a:r>
            <a:r>
              <a:rPr lang="en-US" sz="4000" dirty="0"/>
              <a:t> </a:t>
            </a:r>
            <a:r>
              <a:rPr lang="en-US" sz="4000" dirty="0" err="1"/>
              <a:t>che</a:t>
            </a:r>
            <a:r>
              <a:rPr lang="en-US" sz="4000" dirty="0"/>
              <a:t> notate</a:t>
            </a:r>
          </a:p>
        </p:txBody>
      </p:sp>
      <p:sp>
        <p:nvSpPr>
          <p:cNvPr id="6" name="TextBox 5">
            <a:extLst>
              <a:ext uri="{FF2B5EF4-FFF2-40B4-BE49-F238E27FC236}">
                <a16:creationId xmlns:a16="http://schemas.microsoft.com/office/drawing/2014/main" id="{956308E3-0B0E-1A1B-E9F3-358668ACAE80}"/>
              </a:ext>
            </a:extLst>
          </p:cNvPr>
          <p:cNvSpPr txBox="1"/>
          <p:nvPr/>
        </p:nvSpPr>
        <p:spPr>
          <a:xfrm>
            <a:off x="6096000" y="436769"/>
            <a:ext cx="6096000" cy="1593450"/>
          </a:xfrm>
          <a:prstGeom prst="rect">
            <a:avLst/>
          </a:prstGeom>
          <a:noFill/>
        </p:spPr>
        <p:txBody>
          <a:bodyPr wrap="square">
            <a:spAutoFit/>
          </a:bodyPr>
          <a:lstStyle/>
          <a:p>
            <a:pPr algn="l" hangingPunct="0">
              <a:lnSpc>
                <a:spcPct val="125000"/>
              </a:lnSpc>
            </a:pPr>
            <a:r>
              <a:rPr lang="en-US" sz="2000" b="0" i="1" u="none" strike="noStrike" dirty="0">
                <a:solidFill>
                  <a:srgbClr val="595959"/>
                </a:solidFill>
                <a:effectLst/>
                <a:latin typeface="Arial" panose="020B0604020202020204" pitchFamily="34" charset="0"/>
              </a:rPr>
              <a:t>On St. Patrick’s day, Megan found 4 gold coins. Megan’s brother, Ryan, found some, too. If they found 10 coins altogether, how many gold coins did Ryan find?</a:t>
            </a:r>
            <a:endParaRPr lang="en-US" sz="2000" b="1" dirty="0">
              <a:solidFill>
                <a:srgbClr val="4E504F"/>
              </a:solidFill>
              <a:latin typeface="Arial" panose="020B0604020202020204" pitchFamily="34" charset="0"/>
              <a:cs typeface="Arial" panose="020B0604020202020204" pitchFamily="34" charset="0"/>
            </a:endParaRPr>
          </a:p>
        </p:txBody>
      </p:sp>
      <p:pic>
        <p:nvPicPr>
          <p:cNvPr id="7" name="Picture 6" descr="Close-up of a camera lens">
            <a:extLst>
              <a:ext uri="{FF2B5EF4-FFF2-40B4-BE49-F238E27FC236}">
                <a16:creationId xmlns:a16="http://schemas.microsoft.com/office/drawing/2014/main" id="{706D86B8-4334-9D17-5AB1-5DEF95E58A58}"/>
              </a:ext>
            </a:extLst>
          </p:cNvPr>
          <p:cNvPicPr>
            <a:picLocks noChangeAspect="1"/>
          </p:cNvPicPr>
          <p:nvPr/>
        </p:nvPicPr>
        <p:blipFill>
          <a:blip r:embed="rId3"/>
          <a:stretch>
            <a:fillRect/>
          </a:stretch>
        </p:blipFill>
        <p:spPr>
          <a:xfrm>
            <a:off x="1256145" y="2779352"/>
            <a:ext cx="4102308" cy="2171339"/>
          </a:xfrm>
          <a:prstGeom prst="rect">
            <a:avLst/>
          </a:prstGeom>
        </p:spPr>
      </p:pic>
    </p:spTree>
    <p:extLst>
      <p:ext uri="{BB962C8B-B14F-4D97-AF65-F5344CB8AC3E}">
        <p14:creationId xmlns:p14="http://schemas.microsoft.com/office/powerpoint/2010/main" val="1364881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should be the focus of teacher noticing?</a:t>
            </a:r>
          </a:p>
        </p:txBody>
      </p:sp>
      <p:sp>
        <p:nvSpPr>
          <p:cNvPr id="3" name="Content Placeholder 2"/>
          <p:cNvSpPr>
            <a:spLocks noGrp="1"/>
          </p:cNvSpPr>
          <p:nvPr>
            <p:ph idx="1"/>
          </p:nvPr>
        </p:nvSpPr>
        <p:spPr>
          <a:xfrm>
            <a:off x="6096000" y="2297722"/>
            <a:ext cx="4411784" cy="3879239"/>
          </a:xfrm>
        </p:spPr>
        <p:txBody>
          <a:bodyPr>
            <a:noAutofit/>
          </a:bodyPr>
          <a:lstStyle/>
          <a:p>
            <a:pPr>
              <a:buFont typeface="Wingdings" panose="05000000000000000000" pitchFamily="2" charset="2"/>
              <a:buChar char="§"/>
            </a:pPr>
            <a:r>
              <a:rPr lang="en-US" sz="2400" dirty="0"/>
              <a:t>Tend to focus less on other features of classrooms that matter for student learning </a:t>
            </a:r>
          </a:p>
          <a:p>
            <a:pPr lvl="1"/>
            <a:r>
              <a:rPr lang="en-US" sz="2400" dirty="0"/>
              <a:t>Student thinking in a lesson</a:t>
            </a:r>
          </a:p>
          <a:p>
            <a:pPr lvl="1"/>
            <a:r>
              <a:rPr lang="en-US" sz="2400" dirty="0"/>
              <a:t>Student difficulties</a:t>
            </a:r>
          </a:p>
          <a:p>
            <a:pPr lvl="1"/>
            <a:r>
              <a:rPr lang="en-US" sz="2400" dirty="0"/>
              <a:t>Student questions</a:t>
            </a:r>
          </a:p>
          <a:p>
            <a:pPr lvl="1"/>
            <a:r>
              <a:rPr lang="en-US" sz="2400" dirty="0"/>
              <a:t>Student disciplinary engagement</a:t>
            </a:r>
          </a:p>
        </p:txBody>
      </p:sp>
      <p:sp>
        <p:nvSpPr>
          <p:cNvPr id="4" name="TextBox 3">
            <a:extLst>
              <a:ext uri="{FF2B5EF4-FFF2-40B4-BE49-F238E27FC236}">
                <a16:creationId xmlns:a16="http://schemas.microsoft.com/office/drawing/2014/main" id="{076866E5-20E0-DA01-8D2B-7B50E5D8EBB4}"/>
              </a:ext>
            </a:extLst>
          </p:cNvPr>
          <p:cNvSpPr txBox="1"/>
          <p:nvPr/>
        </p:nvSpPr>
        <p:spPr>
          <a:xfrm>
            <a:off x="757382" y="2382982"/>
            <a:ext cx="3685309" cy="3693319"/>
          </a:xfrm>
          <a:prstGeom prst="rect">
            <a:avLst/>
          </a:prstGeom>
          <a:noFill/>
        </p:spPr>
        <p:txBody>
          <a:bodyPr wrap="square" rtlCol="0">
            <a:spAutoFit/>
          </a:bodyPr>
          <a:lstStyle/>
          <a:p>
            <a:pPr>
              <a:buFont typeface="Wingdings" panose="05000000000000000000" pitchFamily="2" charset="2"/>
              <a:buChar char="§"/>
            </a:pPr>
            <a:r>
              <a:rPr lang="en-US" sz="2400" dirty="0">
                <a:latin typeface="Arial" panose="020B0604020202020204" pitchFamily="34" charset="0"/>
                <a:cs typeface="Arial" panose="020B0604020202020204" pitchFamily="34" charset="0"/>
              </a:rPr>
              <a:t>Teachers tend to focus on broad features of effective instruction</a:t>
            </a:r>
          </a:p>
          <a:p>
            <a:pPr lvl="1"/>
            <a:r>
              <a:rPr lang="en-US" sz="2400" dirty="0">
                <a:latin typeface="Arial" panose="020B0604020202020204" pitchFamily="34" charset="0"/>
                <a:cs typeface="Arial" panose="020B0604020202020204" pitchFamily="34" charset="0"/>
              </a:rPr>
              <a:t>Positive classroom climate </a:t>
            </a:r>
          </a:p>
          <a:p>
            <a:pPr lvl="1"/>
            <a:r>
              <a:rPr lang="en-US" sz="2400" dirty="0">
                <a:latin typeface="Arial" panose="020B0604020202020204" pitchFamily="34" charset="0"/>
                <a:cs typeface="Arial" panose="020B0604020202020204" pitchFamily="34" charset="0"/>
              </a:rPr>
              <a:t>Classroom management and organization</a:t>
            </a:r>
          </a:p>
          <a:p>
            <a:pPr lvl="1"/>
            <a:r>
              <a:rPr lang="en-US" sz="2400" dirty="0">
                <a:latin typeface="Arial" panose="020B0604020202020204" pitchFamily="34" charset="0"/>
                <a:cs typeface="Arial" panose="020B0604020202020204" pitchFamily="34" charset="0"/>
              </a:rPr>
              <a:t>Lesson clarity</a:t>
            </a:r>
          </a:p>
          <a:p>
            <a:endParaRPr lang="en-US" dirty="0"/>
          </a:p>
        </p:txBody>
      </p:sp>
      <p:sp>
        <p:nvSpPr>
          <p:cNvPr id="5" name="Arrow: Right 4">
            <a:extLst>
              <a:ext uri="{FF2B5EF4-FFF2-40B4-BE49-F238E27FC236}">
                <a16:creationId xmlns:a16="http://schemas.microsoft.com/office/drawing/2014/main" id="{C8D18BE3-D8D6-17D6-F6EE-BC375D741912}"/>
              </a:ext>
            </a:extLst>
          </p:cNvPr>
          <p:cNvSpPr/>
          <p:nvPr/>
        </p:nvSpPr>
        <p:spPr>
          <a:xfrm>
            <a:off x="4978400" y="3611418"/>
            <a:ext cx="1117600" cy="167178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endParaRPr lang="en-US" b="1">
              <a:ln/>
              <a:solidFill>
                <a:schemeClr val="accent3"/>
              </a:solidFill>
            </a:endParaRPr>
          </a:p>
        </p:txBody>
      </p:sp>
    </p:spTree>
    <p:extLst>
      <p:ext uri="{BB962C8B-B14F-4D97-AF65-F5344CB8AC3E}">
        <p14:creationId xmlns:p14="http://schemas.microsoft.com/office/powerpoint/2010/main" val="2063467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5138" y="1172307"/>
            <a:ext cx="5287108" cy="2651547"/>
          </a:xfrm>
        </p:spPr>
        <p:txBody>
          <a:bodyPr anchor="b">
            <a:normAutofit/>
          </a:bodyPr>
          <a:lstStyle/>
          <a:p>
            <a:pPr algn="ctr"/>
            <a:r>
              <a:rPr lang="en-US" sz="4000" b="1" dirty="0"/>
              <a:t>Noticing e </a:t>
            </a:r>
            <a:r>
              <a:rPr lang="en-US" sz="4000" b="1" dirty="0" err="1"/>
              <a:t>Formazione</a:t>
            </a:r>
            <a:r>
              <a:rPr lang="en-US" sz="4000" b="1" dirty="0"/>
              <a:t> </a:t>
            </a:r>
            <a:r>
              <a:rPr lang="en-US" sz="4000" b="1" dirty="0" err="1"/>
              <a:t>dei</a:t>
            </a:r>
            <a:r>
              <a:rPr lang="en-US" sz="4000" b="1" dirty="0"/>
              <a:t> </a:t>
            </a:r>
            <a:r>
              <a:rPr lang="en-US" sz="4000" b="1" dirty="0" err="1"/>
              <a:t>Docenti</a:t>
            </a:r>
            <a:endParaRPr lang="en-US" sz="4000" b="1" dirty="0"/>
          </a:p>
        </p:txBody>
      </p:sp>
      <p:pic>
        <p:nvPicPr>
          <p:cNvPr id="5" name="Content Placeholder 3">
            <a:extLst>
              <a:ext uri="{FF2B5EF4-FFF2-40B4-BE49-F238E27FC236}">
                <a16:creationId xmlns:a16="http://schemas.microsoft.com/office/drawing/2014/main" id="{F255FC6B-401A-1215-9843-A6BB58C5FBD7}"/>
              </a:ext>
            </a:extLst>
          </p:cNvPr>
          <p:cNvPicPr>
            <a:picLocks noChangeAspect="1"/>
          </p:cNvPicPr>
          <p:nvPr/>
        </p:nvPicPr>
        <p:blipFill rotWithShape="1">
          <a:blip r:embed="rId3">
            <a:extLst>
              <a:ext uri="{28A0092B-C50C-407E-A947-70E740481C1C}">
                <a14:useLocalDpi xmlns:a14="http://schemas.microsoft.com/office/drawing/2010/main" val="0"/>
              </a:ext>
            </a:extLst>
          </a:blip>
          <a:srcRect l="37124" r="12251"/>
          <a:stretch/>
        </p:blipFill>
        <p:spPr>
          <a:xfrm>
            <a:off x="6019800" y="10"/>
            <a:ext cx="6172200" cy="6857989"/>
          </a:xfrm>
          <a:prstGeom prst="rect">
            <a:avLst/>
          </a:prstGeom>
          <a:noFill/>
          <a:ln w="12700" cap="sq">
            <a:solidFill>
              <a:srgbClr val="284E86"/>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381554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2B439C-313A-3AF2-A0DF-3C2FD48E4A8D}"/>
              </a:ext>
            </a:extLst>
          </p:cNvPr>
          <p:cNvSpPr>
            <a:spLocks noGrp="1"/>
          </p:cNvSpPr>
          <p:nvPr>
            <p:ph type="title"/>
          </p:nvPr>
        </p:nvSpPr>
        <p:spPr>
          <a:xfrm>
            <a:off x="1202105" y="433651"/>
            <a:ext cx="10515600" cy="1325563"/>
          </a:xfrm>
        </p:spPr>
        <p:txBody>
          <a:bodyPr>
            <a:normAutofit/>
          </a:bodyPr>
          <a:lstStyle/>
          <a:p>
            <a:r>
              <a:rPr lang="en-US" sz="3600" b="1" dirty="0"/>
              <a:t>How can we re-envision university teaching?</a:t>
            </a:r>
          </a:p>
        </p:txBody>
      </p:sp>
      <p:pic>
        <p:nvPicPr>
          <p:cNvPr id="16" name="Content Placeholder 15" descr="A group of people sitting at tables&#10;&#10;Description automatically generated with low confidence">
            <a:extLst>
              <a:ext uri="{FF2B5EF4-FFF2-40B4-BE49-F238E27FC236}">
                <a16:creationId xmlns:a16="http://schemas.microsoft.com/office/drawing/2014/main" id="{EA40EAEC-35EA-0FA8-1759-4D764B1B1FA3}"/>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59905" y="1535672"/>
            <a:ext cx="5157787" cy="3440203"/>
          </a:xfrm>
          <a:ln w="19050">
            <a:solidFill>
              <a:schemeClr val="tx1"/>
            </a:solidFill>
          </a:ln>
        </p:spPr>
      </p:pic>
      <p:pic>
        <p:nvPicPr>
          <p:cNvPr id="13" name="Picture 12" descr="A person teaching a class&#10;&#10;Description automatically generated with low confidence">
            <a:extLst>
              <a:ext uri="{FF2B5EF4-FFF2-40B4-BE49-F238E27FC236}">
                <a16:creationId xmlns:a16="http://schemas.microsoft.com/office/drawing/2014/main" id="{47B7677D-CDFC-0344-DD22-1686708DD69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31553" y="2250230"/>
            <a:ext cx="5183424" cy="2553486"/>
          </a:xfrm>
          <a:prstGeom prst="rect">
            <a:avLst/>
          </a:prstGeom>
          <a:ln w="12700">
            <a:solidFill>
              <a:schemeClr val="accent4"/>
            </a:solidFill>
          </a:ln>
        </p:spPr>
      </p:pic>
      <p:sp>
        <p:nvSpPr>
          <p:cNvPr id="17" name="TextBox 16">
            <a:extLst>
              <a:ext uri="{FF2B5EF4-FFF2-40B4-BE49-F238E27FC236}">
                <a16:creationId xmlns:a16="http://schemas.microsoft.com/office/drawing/2014/main" id="{72BF61F7-BA16-4D4D-D280-BA7C7799CA71}"/>
              </a:ext>
            </a:extLst>
          </p:cNvPr>
          <p:cNvSpPr txBox="1"/>
          <p:nvPr/>
        </p:nvSpPr>
        <p:spPr>
          <a:xfrm>
            <a:off x="179830" y="5980389"/>
            <a:ext cx="5157787" cy="230832"/>
          </a:xfrm>
          <a:prstGeom prst="rect">
            <a:avLst/>
          </a:prstGeom>
          <a:noFill/>
        </p:spPr>
        <p:txBody>
          <a:bodyPr wrap="square" rtlCol="0">
            <a:spAutoFit/>
          </a:bodyPr>
          <a:lstStyle/>
          <a:p>
            <a:r>
              <a:rPr lang="en-US" sz="900" dirty="0">
                <a:hlinkClick r:id="rId4" tooltip="https://cft.vanderbilt.edu/guides-sub-pages/learning-spaces/"/>
              </a:rPr>
              <a:t>This Photo</a:t>
            </a:r>
            <a:r>
              <a:rPr lang="en-US" sz="900" dirty="0"/>
              <a:t> by Unknown Author is licensed under </a:t>
            </a:r>
            <a:r>
              <a:rPr lang="en-US" sz="900" dirty="0">
                <a:hlinkClick r:id="rId7" tooltip="https://creativecommons.org/licenses/by-nc/3.0/"/>
              </a:rPr>
              <a:t>CC BY-NC</a:t>
            </a:r>
            <a:endParaRPr lang="en-US" sz="900" dirty="0"/>
          </a:p>
        </p:txBody>
      </p:sp>
      <p:sp>
        <p:nvSpPr>
          <p:cNvPr id="2" name="Arrow: Curved Up 1">
            <a:extLst>
              <a:ext uri="{FF2B5EF4-FFF2-40B4-BE49-F238E27FC236}">
                <a16:creationId xmlns:a16="http://schemas.microsoft.com/office/drawing/2014/main" id="{D7D7E53B-9AAB-49D0-2920-09C03330F33F}"/>
              </a:ext>
            </a:extLst>
          </p:cNvPr>
          <p:cNvSpPr/>
          <p:nvPr/>
        </p:nvSpPr>
        <p:spPr>
          <a:xfrm>
            <a:off x="4540195" y="5184250"/>
            <a:ext cx="2767054" cy="57731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96179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174" y="539261"/>
            <a:ext cx="11453447" cy="1172308"/>
          </a:xfrm>
        </p:spPr>
        <p:txBody>
          <a:bodyPr/>
          <a:lstStyle/>
          <a:p>
            <a:r>
              <a:rPr lang="en-US" dirty="0"/>
              <a:t>Analysis of Practice</a:t>
            </a:r>
          </a:p>
        </p:txBody>
      </p:sp>
      <p:sp>
        <p:nvSpPr>
          <p:cNvPr id="3" name="Content Placeholder 2"/>
          <p:cNvSpPr>
            <a:spLocks noGrp="1"/>
          </p:cNvSpPr>
          <p:nvPr>
            <p:ph idx="1"/>
          </p:nvPr>
        </p:nvSpPr>
        <p:spPr>
          <a:xfrm>
            <a:off x="868680" y="1199867"/>
            <a:ext cx="10515600" cy="5144519"/>
          </a:xfrm>
        </p:spPr>
        <p:txBody>
          <a:bodyPr/>
          <a:lstStyle/>
          <a:p>
            <a:endParaRPr lang="en-US" dirty="0"/>
          </a:p>
          <a:p>
            <a:endParaRPr lang="en-US" dirty="0"/>
          </a:p>
          <a:p>
            <a:pPr>
              <a:buFont typeface="Wingdings" panose="05000000000000000000" pitchFamily="2" charset="2"/>
              <a:buChar char="§"/>
            </a:pPr>
            <a:r>
              <a:rPr lang="en-US" sz="2800" dirty="0"/>
              <a:t>From noticing in the midst of instruction</a:t>
            </a:r>
          </a:p>
          <a:p>
            <a:pPr marL="0" indent="0">
              <a:buNone/>
            </a:pPr>
            <a:r>
              <a:rPr lang="en-US" sz="2800" dirty="0"/>
              <a:t> to reflection/analysis</a:t>
            </a:r>
          </a:p>
          <a:p>
            <a:pPr>
              <a:buFont typeface="Wingdings" panose="05000000000000000000" pitchFamily="2" charset="2"/>
              <a:buChar char="§"/>
            </a:pPr>
            <a:r>
              <a:rPr lang="en-US" sz="2800" dirty="0"/>
              <a:t>Attending to important elements of </a:t>
            </a:r>
          </a:p>
          <a:p>
            <a:pPr marL="0" indent="0">
              <a:buNone/>
            </a:pPr>
            <a:r>
              <a:rPr lang="en-US" sz="2800" dirty="0"/>
              <a:t>instruction also </a:t>
            </a:r>
            <a:r>
              <a:rPr lang="en-US" sz="2800" i="1" dirty="0"/>
              <a:t>prior to </a:t>
            </a:r>
            <a:r>
              <a:rPr lang="en-US" sz="2800" dirty="0"/>
              <a:t>and </a:t>
            </a:r>
            <a:r>
              <a:rPr lang="en-US" sz="2800" i="1" dirty="0"/>
              <a:t>after</a:t>
            </a:r>
            <a:r>
              <a:rPr lang="en-US" sz="2800" dirty="0"/>
              <a:t> teaching</a:t>
            </a:r>
          </a:p>
          <a:p>
            <a:pPr marL="0" indent="0">
              <a:buNone/>
            </a:pPr>
            <a:r>
              <a:rPr lang="en-US" sz="2800" dirty="0"/>
              <a:t> (Santagata &amp; Guarino, 2011)</a:t>
            </a:r>
          </a:p>
          <a:p>
            <a:pPr>
              <a:buFont typeface="Wingdings" panose="05000000000000000000" pitchFamily="2" charset="2"/>
              <a:buChar char="§"/>
            </a:pPr>
            <a:r>
              <a:rPr lang="en-US" sz="2800" dirty="0"/>
              <a:t>Treating lessons as experiments</a:t>
            </a:r>
          </a:p>
          <a:p>
            <a:pPr marL="0" indent="0">
              <a:buNone/>
            </a:pPr>
            <a:r>
              <a:rPr lang="en-US" sz="2800" dirty="0"/>
              <a:t> (Hiebert, Morris, &amp; Glass, 2003)</a:t>
            </a:r>
          </a:p>
        </p:txBody>
      </p:sp>
      <p:graphicFrame>
        <p:nvGraphicFramePr>
          <p:cNvPr id="4" name="Diagram 3"/>
          <p:cNvGraphicFramePr/>
          <p:nvPr>
            <p:extLst>
              <p:ext uri="{D42A27DB-BD31-4B8C-83A1-F6EECF244321}">
                <p14:modId xmlns:p14="http://schemas.microsoft.com/office/powerpoint/2010/main" val="4000905373"/>
              </p:ext>
            </p:extLst>
          </p:nvPr>
        </p:nvGraphicFramePr>
        <p:xfrm>
          <a:off x="6241983" y="1887343"/>
          <a:ext cx="6979249" cy="3510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4612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914470" y="-21669"/>
            <a:ext cx="10277530" cy="1143000"/>
          </a:xfrm>
        </p:spPr>
        <p:txBody>
          <a:bodyPr>
            <a:noAutofit/>
          </a:bodyPr>
          <a:lstStyle/>
          <a:p>
            <a:r>
              <a:rPr lang="en-US" sz="4000" dirty="0"/>
              <a:t>Lesson Analysis Framework </a:t>
            </a:r>
            <a:endParaRPr lang="en-US" sz="4000" dirty="0">
              <a:solidFill>
                <a:schemeClr val="accent1">
                  <a:lumMod val="50000"/>
                </a:schemeClr>
              </a:solidFill>
              <a:latin typeface="Gill Sans M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8983726"/>
              </p:ext>
            </p:extLst>
          </p:nvPr>
        </p:nvGraphicFramePr>
        <p:xfrm>
          <a:off x="1858962" y="1451797"/>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5A86FAD8-CD45-FF75-AAD4-D32CBF063146}"/>
              </a:ext>
            </a:extLst>
          </p:cNvPr>
          <p:cNvSpPr txBox="1"/>
          <p:nvPr/>
        </p:nvSpPr>
        <p:spPr>
          <a:xfrm>
            <a:off x="9439564" y="571500"/>
            <a:ext cx="2872509" cy="2246769"/>
          </a:xfrm>
          <a:prstGeom prst="rect">
            <a:avLst/>
          </a:prstGeom>
          <a:noFill/>
        </p:spPr>
        <p:txBody>
          <a:bodyPr wrap="square" rtlCol="0">
            <a:spAutoFit/>
          </a:bodyPr>
          <a:lstStyle/>
          <a:p>
            <a:r>
              <a:rPr lang="en-US" sz="2000" b="1" dirty="0"/>
              <a:t>Equity Lenses</a:t>
            </a:r>
          </a:p>
          <a:p>
            <a:pPr marL="342900" indent="-342900">
              <a:buFont typeface="Arial" panose="020B0604020202020204" pitchFamily="34" charset="0"/>
              <a:buChar char="•"/>
            </a:pPr>
            <a:r>
              <a:rPr lang="en-US" sz="2000" dirty="0"/>
              <a:t>Attending to initial understandings/asset lens</a:t>
            </a:r>
          </a:p>
          <a:p>
            <a:pPr marL="342900" indent="-342900">
              <a:buFont typeface="Arial" panose="020B0604020202020204" pitchFamily="34" charset="0"/>
              <a:buChar char="•"/>
            </a:pPr>
            <a:r>
              <a:rPr lang="en-US" sz="2000" dirty="0"/>
              <a:t>Attending to access and opportunities to participate</a:t>
            </a:r>
          </a:p>
        </p:txBody>
      </p:sp>
    </p:spTree>
    <p:extLst>
      <p:ext uri="{BB962C8B-B14F-4D97-AF65-F5344CB8AC3E}">
        <p14:creationId xmlns:p14="http://schemas.microsoft.com/office/powerpoint/2010/main" val="192242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351" y="582166"/>
            <a:ext cx="10569892" cy="1450757"/>
          </a:xfrm>
        </p:spPr>
        <p:txBody>
          <a:bodyPr>
            <a:normAutofit fontScale="90000"/>
          </a:bodyPr>
          <a:lstStyle/>
          <a:p>
            <a:pPr algn="ctr"/>
            <a:r>
              <a:rPr lang="en-US" sz="3600" dirty="0"/>
              <a:t>Lesson Analysis Framework:  Research Evidence </a:t>
            </a:r>
            <a:r>
              <a:rPr lang="en-US" sz="2200" b="0" dirty="0">
                <a:solidFill>
                  <a:srgbClr val="463E38"/>
                </a:solidFill>
              </a:rPr>
              <a:t>Santagata, et al., 2007; Santagata &amp; </a:t>
            </a:r>
            <a:r>
              <a:rPr lang="en-US" sz="2200" b="0" dirty="0" err="1">
                <a:solidFill>
                  <a:srgbClr val="463E38"/>
                </a:solidFill>
              </a:rPr>
              <a:t>Angelici</a:t>
            </a:r>
            <a:r>
              <a:rPr lang="en-US" sz="2200" b="0" dirty="0">
                <a:solidFill>
                  <a:srgbClr val="463E38"/>
                </a:solidFill>
              </a:rPr>
              <a:t>, 2010; Santagata &amp; Guarino, 2011; Santagata &amp; Yeh, 2014; Yeh &amp; Santagata, 2015; Santagata, Yeh, &amp; Mercado, 2018</a:t>
            </a:r>
            <a:br>
              <a:rPr lang="en-US" sz="2200" dirty="0">
                <a:solidFill>
                  <a:srgbClr val="463E38"/>
                </a:solidFill>
              </a:rPr>
            </a:br>
            <a:endParaRPr lang="en-US" sz="2200" dirty="0"/>
          </a:p>
        </p:txBody>
      </p:sp>
      <p:sp>
        <p:nvSpPr>
          <p:cNvPr id="3" name="Content Placeholder 2"/>
          <p:cNvSpPr>
            <a:spLocks noGrp="1"/>
          </p:cNvSpPr>
          <p:nvPr>
            <p:ph idx="1"/>
          </p:nvPr>
        </p:nvSpPr>
        <p:spPr/>
        <p:txBody>
          <a:bodyPr>
            <a:normAutofit fontScale="77500" lnSpcReduction="20000"/>
          </a:bodyPr>
          <a:lstStyle/>
          <a:p>
            <a:r>
              <a:rPr lang="en-US" b="1" dirty="0"/>
              <a:t>WHO?  </a:t>
            </a:r>
            <a:r>
              <a:rPr lang="en-US" dirty="0"/>
              <a:t>Prospective and practicing teachers; primary and secondary teachers</a:t>
            </a:r>
          </a:p>
          <a:p>
            <a:r>
              <a:rPr lang="en-US" b="1" dirty="0"/>
              <a:t>WHERE? </a:t>
            </a:r>
            <a:r>
              <a:rPr lang="en-US" dirty="0"/>
              <a:t>Italy, Switzerland, the Unites States</a:t>
            </a:r>
          </a:p>
          <a:p>
            <a:r>
              <a:rPr lang="en-US" b="1" dirty="0"/>
              <a:t>WHAT DID TEACHERS LEARN?  </a:t>
            </a:r>
            <a:r>
              <a:rPr lang="en-US" dirty="0"/>
              <a:t>Teachers learned to:</a:t>
            </a:r>
            <a:endParaRPr lang="en-US" b="1" dirty="0"/>
          </a:p>
          <a:p>
            <a:pPr lvl="1">
              <a:lnSpc>
                <a:spcPct val="120000"/>
              </a:lnSpc>
              <a:buFont typeface="Wingdings" panose="05000000000000000000" pitchFamily="2" charset="2"/>
              <a:buChar char="§"/>
            </a:pPr>
            <a:r>
              <a:rPr lang="en-US" sz="2700" dirty="0"/>
              <a:t> attend to details of student thinking and math content</a:t>
            </a:r>
          </a:p>
          <a:p>
            <a:pPr lvl="1">
              <a:lnSpc>
                <a:spcPct val="120000"/>
              </a:lnSpc>
              <a:buFont typeface="Wingdings" panose="05000000000000000000" pitchFamily="2" charset="2"/>
              <a:buChar char="§"/>
            </a:pPr>
            <a:r>
              <a:rPr lang="en-US" sz="2700" dirty="0"/>
              <a:t> elaborate and interpret</a:t>
            </a:r>
          </a:p>
          <a:p>
            <a:pPr lvl="1">
              <a:lnSpc>
                <a:spcPct val="120000"/>
              </a:lnSpc>
              <a:buFont typeface="Wingdings" panose="05000000000000000000" pitchFamily="2" charset="2"/>
              <a:buChar char="§"/>
            </a:pPr>
            <a:r>
              <a:rPr lang="en-US" sz="2700" dirty="0"/>
              <a:t> propose alternative teaching strategies</a:t>
            </a:r>
          </a:p>
          <a:p>
            <a:pPr lvl="1">
              <a:lnSpc>
                <a:spcPct val="120000"/>
              </a:lnSpc>
              <a:buFont typeface="Wingdings" panose="05000000000000000000" pitchFamily="2" charset="2"/>
              <a:buChar char="§"/>
            </a:pPr>
            <a:r>
              <a:rPr lang="en-US" sz="2700" dirty="0"/>
              <a:t> attend to student thinking during teaching and in self-reflection</a:t>
            </a:r>
          </a:p>
          <a:p>
            <a:pPr lvl="1">
              <a:lnSpc>
                <a:spcPct val="120000"/>
              </a:lnSpc>
              <a:buFont typeface="Wingdings" panose="05000000000000000000" pitchFamily="2" charset="2"/>
              <a:buChar char="§"/>
            </a:pPr>
            <a:r>
              <a:rPr lang="en-US" sz="2700" dirty="0"/>
              <a:t> make justified claims based on evidence of student learning to discuss effectiveness of teaching</a:t>
            </a:r>
          </a:p>
          <a:p>
            <a:pPr lvl="1">
              <a:lnSpc>
                <a:spcPct val="120000"/>
              </a:lnSpc>
              <a:buFont typeface="Wingdings" panose="05000000000000000000" pitchFamily="2" charset="2"/>
              <a:buChar char="§"/>
            </a:pPr>
            <a:r>
              <a:rPr lang="en-US" sz="2700" dirty="0"/>
              <a:t> learn from teaching with long-term knowledge improvement</a:t>
            </a:r>
          </a:p>
        </p:txBody>
      </p:sp>
    </p:spTree>
    <p:extLst>
      <p:ext uri="{BB962C8B-B14F-4D97-AF65-F5344CB8AC3E}">
        <p14:creationId xmlns:p14="http://schemas.microsoft.com/office/powerpoint/2010/main" val="566097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23C9D-7CC5-FA5A-0494-ACEABD1E4C06}"/>
              </a:ext>
            </a:extLst>
          </p:cNvPr>
          <p:cNvSpPr>
            <a:spLocks noGrp="1"/>
          </p:cNvSpPr>
          <p:nvPr>
            <p:ph type="title"/>
          </p:nvPr>
        </p:nvSpPr>
        <p:spPr>
          <a:xfrm>
            <a:off x="624519" y="1346444"/>
            <a:ext cx="11453447" cy="1172308"/>
          </a:xfrm>
        </p:spPr>
        <p:txBody>
          <a:bodyPr anchor="ctr">
            <a:normAutofit fontScale="90000"/>
          </a:bodyPr>
          <a:lstStyle/>
          <a:p>
            <a:r>
              <a:rPr lang="en-US" dirty="0"/>
              <a:t>Come </a:t>
            </a:r>
            <a:r>
              <a:rPr lang="en-US" dirty="0" err="1"/>
              <a:t>si</a:t>
            </a:r>
            <a:r>
              <a:rPr lang="en-US" dirty="0"/>
              <a:t> </a:t>
            </a:r>
            <a:r>
              <a:rPr lang="en-US" dirty="0" err="1"/>
              <a:t>valutano</a:t>
            </a:r>
            <a:r>
              <a:rPr lang="en-US" dirty="0"/>
              <a:t> le </a:t>
            </a:r>
            <a:r>
              <a:rPr lang="en-US" dirty="0" err="1"/>
              <a:t>competenze</a:t>
            </a:r>
            <a:r>
              <a:rPr lang="en-US" dirty="0"/>
              <a:t> di noticing?</a:t>
            </a:r>
          </a:p>
        </p:txBody>
      </p:sp>
      <p:pic>
        <p:nvPicPr>
          <p:cNvPr id="8" name="Graphic 7" descr="Presentation with bar chart with solid fill">
            <a:extLst>
              <a:ext uri="{FF2B5EF4-FFF2-40B4-BE49-F238E27FC236}">
                <a16:creationId xmlns:a16="http://schemas.microsoft.com/office/drawing/2014/main" id="{98AAF35A-2D9A-7D20-D5AF-DE3C9599D7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62242" y="2297724"/>
            <a:ext cx="3365394" cy="3365394"/>
          </a:xfrm>
          <a:prstGeom prst="rect">
            <a:avLst/>
          </a:prstGeom>
        </p:spPr>
      </p:pic>
      <p:sp>
        <p:nvSpPr>
          <p:cNvPr id="4" name="Slide Number Placeholder 3">
            <a:extLst>
              <a:ext uri="{FF2B5EF4-FFF2-40B4-BE49-F238E27FC236}">
                <a16:creationId xmlns:a16="http://schemas.microsoft.com/office/drawing/2014/main" id="{CF71E6E4-57C8-BFA9-969D-549A010F7082}"/>
              </a:ext>
            </a:extLst>
          </p:cNvPr>
          <p:cNvSpPr>
            <a:spLocks noGrp="1"/>
          </p:cNvSpPr>
          <p:nvPr>
            <p:ph type="sldNum" sz="quarter" idx="12"/>
          </p:nvPr>
        </p:nvSpPr>
        <p:spPr>
          <a:xfrm>
            <a:off x="9167446" y="6368071"/>
            <a:ext cx="2661138" cy="365125"/>
          </a:xfrm>
        </p:spPr>
        <p:txBody>
          <a:bodyPr anchor="ctr">
            <a:normAutofit/>
          </a:bodyPr>
          <a:lstStyle/>
          <a:p>
            <a:pPr>
              <a:spcAft>
                <a:spcPts val="600"/>
              </a:spcAft>
            </a:pPr>
            <a:fld id="{2736033C-E73B-A642-9689-43B8A9731BD9}" type="slidenum">
              <a:rPr lang="en-US" smtClean="0"/>
              <a:pPr>
                <a:spcAft>
                  <a:spcPts val="600"/>
                </a:spcAft>
              </a:pPr>
              <a:t>23</a:t>
            </a:fld>
            <a:endParaRPr lang="en-US"/>
          </a:p>
        </p:txBody>
      </p:sp>
    </p:spTree>
    <p:extLst>
      <p:ext uri="{BB962C8B-B14F-4D97-AF65-F5344CB8AC3E}">
        <p14:creationId xmlns:p14="http://schemas.microsoft.com/office/powerpoint/2010/main" val="1181372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Measuring Noticing</a:t>
            </a:r>
          </a:p>
        </p:txBody>
      </p:sp>
      <p:sp>
        <p:nvSpPr>
          <p:cNvPr id="3" name="Text Placeholder 2"/>
          <p:cNvSpPr>
            <a:spLocks noGrp="1"/>
          </p:cNvSpPr>
          <p:nvPr>
            <p:ph type="body" idx="1"/>
          </p:nvPr>
        </p:nvSpPr>
        <p:spPr/>
        <p:txBody>
          <a:bodyPr>
            <a:normAutofit/>
          </a:bodyPr>
          <a:lstStyle/>
          <a:p>
            <a:r>
              <a:rPr lang="en-US" sz="2400" b="1" dirty="0"/>
              <a:t>In the midst of instruction </a:t>
            </a:r>
          </a:p>
        </p:txBody>
      </p:sp>
      <p:sp>
        <p:nvSpPr>
          <p:cNvPr id="4" name="Content Placeholder 3"/>
          <p:cNvSpPr>
            <a:spLocks noGrp="1"/>
          </p:cNvSpPr>
          <p:nvPr>
            <p:ph sz="half" idx="2"/>
          </p:nvPr>
        </p:nvSpPr>
        <p:spPr/>
        <p:txBody>
          <a:bodyPr>
            <a:normAutofit/>
          </a:bodyPr>
          <a:lstStyle/>
          <a:p>
            <a:pPr>
              <a:buFont typeface="Wingdings" panose="05000000000000000000" pitchFamily="2" charset="2"/>
              <a:buChar char="Ø"/>
            </a:pPr>
            <a:r>
              <a:rPr lang="en-US" dirty="0"/>
              <a:t> </a:t>
            </a:r>
            <a:r>
              <a:rPr lang="en-US" sz="2400" dirty="0"/>
              <a:t>Noticing interviews (Sherin &amp; van Es)</a:t>
            </a:r>
          </a:p>
          <a:p>
            <a:pPr>
              <a:lnSpc>
                <a:spcPct val="110000"/>
              </a:lnSpc>
              <a:spcBef>
                <a:spcPts val="0"/>
              </a:spcBef>
              <a:buFont typeface="Wingdings" panose="05000000000000000000" pitchFamily="2" charset="2"/>
              <a:buChar char="Ø"/>
            </a:pPr>
            <a:r>
              <a:rPr lang="en-US" sz="2400" dirty="0"/>
              <a:t> Eye tracking (Yamamoto &amp; Imai Matsumura)</a:t>
            </a:r>
          </a:p>
          <a:p>
            <a:pPr>
              <a:buFont typeface="Wingdings" panose="05000000000000000000" pitchFamily="2" charset="2"/>
              <a:buChar char="Ø"/>
            </a:pPr>
            <a:r>
              <a:rPr lang="en-US" sz="2400" dirty="0"/>
              <a:t> Wearable camera (Sherin, Russ, &amp; </a:t>
            </a:r>
            <a:r>
              <a:rPr lang="en-US" sz="2400" dirty="0" err="1"/>
              <a:t>Colestock</a:t>
            </a:r>
            <a:r>
              <a:rPr lang="en-US" sz="2400" dirty="0"/>
              <a:t>)</a:t>
            </a:r>
          </a:p>
          <a:p>
            <a:pPr>
              <a:buFont typeface="Wingdings" panose="05000000000000000000" pitchFamily="2" charset="2"/>
              <a:buChar char="Ø"/>
            </a:pPr>
            <a:endParaRPr lang="en-US" sz="2400" dirty="0"/>
          </a:p>
          <a:p>
            <a:pPr>
              <a:buFont typeface="Wingdings" panose="05000000000000000000" pitchFamily="2" charset="2"/>
              <a:buChar char="Ø"/>
            </a:pPr>
            <a:endParaRPr lang="en-US" sz="2400" dirty="0"/>
          </a:p>
        </p:txBody>
      </p:sp>
      <p:sp>
        <p:nvSpPr>
          <p:cNvPr id="5" name="Text Placeholder 4"/>
          <p:cNvSpPr>
            <a:spLocks noGrp="1"/>
          </p:cNvSpPr>
          <p:nvPr>
            <p:ph type="body" sz="quarter" idx="3"/>
          </p:nvPr>
        </p:nvSpPr>
        <p:spPr/>
        <p:txBody>
          <a:bodyPr>
            <a:normAutofit/>
          </a:bodyPr>
          <a:lstStyle/>
          <a:p>
            <a:r>
              <a:rPr lang="en-US" sz="2400" b="1" dirty="0"/>
              <a:t>After instruction</a:t>
            </a:r>
          </a:p>
        </p:txBody>
      </p:sp>
      <p:sp>
        <p:nvSpPr>
          <p:cNvPr id="6" name="Content Placeholder 5"/>
          <p:cNvSpPr>
            <a:spLocks noGrp="1"/>
          </p:cNvSpPr>
          <p:nvPr>
            <p:ph sz="quarter" idx="4"/>
          </p:nvPr>
        </p:nvSpPr>
        <p:spPr/>
        <p:txBody>
          <a:bodyPr>
            <a:normAutofit/>
          </a:bodyPr>
          <a:lstStyle/>
          <a:p>
            <a:pPr>
              <a:spcBef>
                <a:spcPts val="0"/>
              </a:spcBef>
              <a:buFont typeface="Wingdings" panose="05000000000000000000" pitchFamily="2" charset="2"/>
              <a:buChar char="Ø"/>
            </a:pPr>
            <a:r>
              <a:rPr lang="en-US" dirty="0"/>
              <a:t> </a:t>
            </a:r>
            <a:r>
              <a:rPr lang="en-US" sz="2400" dirty="0"/>
              <a:t>Noticing interviews (Sherin, Van Es, </a:t>
            </a:r>
            <a:r>
              <a:rPr lang="en-US" sz="2400" dirty="0" err="1"/>
              <a:t>Stockero</a:t>
            </a:r>
            <a:r>
              <a:rPr lang="en-US" sz="2400" dirty="0"/>
              <a:t>)</a:t>
            </a:r>
          </a:p>
          <a:p>
            <a:pPr>
              <a:spcBef>
                <a:spcPts val="0"/>
              </a:spcBef>
              <a:buFont typeface="Wingdings" panose="05000000000000000000" pitchFamily="2" charset="2"/>
              <a:buChar char="Ø"/>
            </a:pPr>
            <a:r>
              <a:rPr lang="en-US" sz="2400" dirty="0"/>
              <a:t> Transcripts of teacher group conversations (Sherin &amp; van Es; </a:t>
            </a:r>
            <a:r>
              <a:rPr lang="en-US" sz="2400" dirty="0" err="1"/>
              <a:t>Kazemi</a:t>
            </a:r>
            <a:r>
              <a:rPr lang="en-US" sz="2400" dirty="0"/>
              <a:t>)</a:t>
            </a:r>
          </a:p>
          <a:p>
            <a:pPr>
              <a:spcBef>
                <a:spcPts val="0"/>
              </a:spcBef>
              <a:buFont typeface="Wingdings" panose="05000000000000000000" pitchFamily="2" charset="2"/>
              <a:buChar char="Ø"/>
            </a:pPr>
            <a:r>
              <a:rPr lang="en-US" sz="2400" dirty="0"/>
              <a:t> Written analyses of practice (Jacobs, Lamb, &amp; Philipp; Santagata, </a:t>
            </a:r>
            <a:r>
              <a:rPr lang="en-US" sz="2400" dirty="0" err="1"/>
              <a:t>Zannoni</a:t>
            </a:r>
            <a:r>
              <a:rPr lang="en-US" sz="2400" dirty="0"/>
              <a:t>, &amp; Stigler)</a:t>
            </a:r>
          </a:p>
          <a:p>
            <a:pPr>
              <a:spcBef>
                <a:spcPts val="0"/>
              </a:spcBef>
              <a:buFont typeface="Wingdings" panose="05000000000000000000" pitchFamily="2" charset="2"/>
              <a:buChar char="Ø"/>
            </a:pPr>
            <a:r>
              <a:rPr lang="en-US" sz="2400" dirty="0"/>
              <a:t> Validated assessments (Kersting; Seidel)</a:t>
            </a:r>
          </a:p>
        </p:txBody>
      </p:sp>
      <p:pic>
        <p:nvPicPr>
          <p:cNvPr id="8" name="Picture 6" descr="ED303Nov09 019.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7127" y="708823"/>
            <a:ext cx="2113758" cy="158482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9"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7556" y="4738911"/>
            <a:ext cx="2535549" cy="1450752"/>
          </a:xfrm>
          <a:prstGeom prst="rect">
            <a:avLst/>
          </a:prstGeom>
        </p:spPr>
      </p:pic>
    </p:spTree>
    <p:extLst>
      <p:ext uri="{BB962C8B-B14F-4D97-AF65-F5344CB8AC3E}">
        <p14:creationId xmlns:p14="http://schemas.microsoft.com/office/powerpoint/2010/main" val="153038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2068D-9632-A101-67F5-3F3BFDDC7D2B}"/>
              </a:ext>
            </a:extLst>
          </p:cNvPr>
          <p:cNvSpPr>
            <a:spLocks noGrp="1"/>
          </p:cNvSpPr>
          <p:nvPr>
            <p:ph type="title"/>
          </p:nvPr>
        </p:nvSpPr>
        <p:spPr>
          <a:xfrm>
            <a:off x="375137" y="1175448"/>
            <a:ext cx="11453447" cy="1172308"/>
          </a:xfrm>
        </p:spPr>
        <p:txBody>
          <a:bodyPr>
            <a:normAutofit/>
          </a:bodyPr>
          <a:lstStyle/>
          <a:p>
            <a:r>
              <a:rPr lang="en-US" sz="3600" dirty="0"/>
              <a:t>Review of Noticing Instruments</a:t>
            </a:r>
          </a:p>
        </p:txBody>
      </p:sp>
      <p:sp>
        <p:nvSpPr>
          <p:cNvPr id="3" name="Content Placeholder 2">
            <a:extLst>
              <a:ext uri="{FF2B5EF4-FFF2-40B4-BE49-F238E27FC236}">
                <a16:creationId xmlns:a16="http://schemas.microsoft.com/office/drawing/2014/main" id="{1509204C-1974-87CE-F938-56773303CF66}"/>
              </a:ext>
            </a:extLst>
          </p:cNvPr>
          <p:cNvSpPr>
            <a:spLocks noGrp="1"/>
          </p:cNvSpPr>
          <p:nvPr>
            <p:ph idx="1"/>
          </p:nvPr>
        </p:nvSpPr>
        <p:spPr>
          <a:xfrm>
            <a:off x="375138" y="2297723"/>
            <a:ext cx="3910535" cy="3879239"/>
          </a:xfrm>
        </p:spPr>
        <p:txBody>
          <a:bodyPr>
            <a:normAutofit fontScale="70000" lnSpcReduction="20000"/>
          </a:bodyPr>
          <a:lstStyle/>
          <a:p>
            <a:r>
              <a:rPr lang="en-US" dirty="0"/>
              <a:t>37 articles (since 2008)</a:t>
            </a:r>
          </a:p>
          <a:p>
            <a:pPr>
              <a:lnSpc>
                <a:spcPct val="120000"/>
              </a:lnSpc>
            </a:pPr>
            <a:r>
              <a:rPr lang="en-US" dirty="0"/>
              <a:t>European scholars (25), North American (10), Asian (2)</a:t>
            </a:r>
          </a:p>
          <a:p>
            <a:pPr marL="0" indent="0">
              <a:buNone/>
            </a:pPr>
            <a:endParaRPr lang="en-US" dirty="0"/>
          </a:p>
          <a:p>
            <a:pPr marL="0" indent="0">
              <a:buNone/>
            </a:pPr>
            <a:r>
              <a:rPr lang="en-US" dirty="0"/>
              <a:t>Research design:</a:t>
            </a:r>
          </a:p>
          <a:p>
            <a:r>
              <a:rPr lang="en-US" dirty="0"/>
              <a:t>Cross-sectional (22)</a:t>
            </a:r>
          </a:p>
          <a:p>
            <a:r>
              <a:rPr lang="en-US" dirty="0"/>
              <a:t>Pre-post test designs (15)</a:t>
            </a:r>
          </a:p>
          <a:p>
            <a:endParaRPr lang="en-US" dirty="0"/>
          </a:p>
          <a:p>
            <a:pPr marL="0" indent="0">
              <a:buNone/>
            </a:pPr>
            <a:r>
              <a:rPr lang="en-US" dirty="0"/>
              <a:t>Participants:</a:t>
            </a:r>
          </a:p>
          <a:p>
            <a:r>
              <a:rPr lang="en-US" dirty="0"/>
              <a:t>Pre-service (28)</a:t>
            </a:r>
          </a:p>
          <a:p>
            <a:r>
              <a:rPr lang="en-US" dirty="0"/>
              <a:t>In-service (15)</a:t>
            </a:r>
          </a:p>
          <a:p>
            <a:pPr marL="0" indent="0">
              <a:buNone/>
            </a:pPr>
            <a:endParaRPr lang="en-US" dirty="0"/>
          </a:p>
        </p:txBody>
      </p:sp>
      <p:sp>
        <p:nvSpPr>
          <p:cNvPr id="4" name="Slide Number Placeholder 3">
            <a:extLst>
              <a:ext uri="{FF2B5EF4-FFF2-40B4-BE49-F238E27FC236}">
                <a16:creationId xmlns:a16="http://schemas.microsoft.com/office/drawing/2014/main" id="{4C64B2B0-77B5-0DB5-34CE-B5FCD2F7095B}"/>
              </a:ext>
            </a:extLst>
          </p:cNvPr>
          <p:cNvSpPr>
            <a:spLocks noGrp="1"/>
          </p:cNvSpPr>
          <p:nvPr>
            <p:ph type="sldNum" sz="quarter" idx="12"/>
          </p:nvPr>
        </p:nvSpPr>
        <p:spPr/>
        <p:txBody>
          <a:bodyPr/>
          <a:lstStyle/>
          <a:p>
            <a:fld id="{2736033C-E73B-A642-9689-43B8A9731BD9}" type="slidenum">
              <a:rPr lang="en-US" smtClean="0"/>
              <a:t>25</a:t>
            </a:fld>
            <a:endParaRPr lang="en-US" dirty="0"/>
          </a:p>
        </p:txBody>
      </p:sp>
      <p:sp>
        <p:nvSpPr>
          <p:cNvPr id="5" name="TextBox 4">
            <a:extLst>
              <a:ext uri="{FF2B5EF4-FFF2-40B4-BE49-F238E27FC236}">
                <a16:creationId xmlns:a16="http://schemas.microsoft.com/office/drawing/2014/main" id="{AC5B9704-3CBB-5D20-DE36-8EA9154C3CC4}"/>
              </a:ext>
            </a:extLst>
          </p:cNvPr>
          <p:cNvSpPr txBox="1"/>
          <p:nvPr/>
        </p:nvSpPr>
        <p:spPr>
          <a:xfrm>
            <a:off x="5855853" y="1144187"/>
            <a:ext cx="4913745" cy="2431435"/>
          </a:xfrm>
          <a:prstGeom prst="rect">
            <a:avLst/>
          </a:prstGeom>
          <a:noFill/>
        </p:spPr>
        <p:txBody>
          <a:bodyPr wrap="square" rtlCol="0">
            <a:spAutoFit/>
          </a:bodyPr>
          <a:lstStyle/>
          <a:p>
            <a:endParaRPr lang="en-US" dirty="0"/>
          </a:p>
          <a:p>
            <a:endParaRPr lang="en-US" dirty="0"/>
          </a:p>
          <a:p>
            <a:endParaRPr lang="en-US" dirty="0"/>
          </a:p>
          <a:p>
            <a:endParaRPr lang="en-US" dirty="0"/>
          </a:p>
          <a:p>
            <a:r>
              <a:rPr lang="en-US" sz="3200" dirty="0"/>
              <a:t>22 different instruments</a:t>
            </a:r>
          </a:p>
          <a:p>
            <a:endParaRPr lang="en-US" sz="2400" dirty="0"/>
          </a:p>
          <a:p>
            <a:endParaRPr lang="en-US" sz="2400" dirty="0"/>
          </a:p>
        </p:txBody>
      </p:sp>
      <p:pic>
        <p:nvPicPr>
          <p:cNvPr id="7" name="Picture 6" descr="Qr code&#10;&#10;Description automatically generated">
            <a:extLst>
              <a:ext uri="{FF2B5EF4-FFF2-40B4-BE49-F238E27FC236}">
                <a16:creationId xmlns:a16="http://schemas.microsoft.com/office/drawing/2014/main" id="{8E3AAA92-08EF-DD48-B72D-669AED61614A}"/>
              </a:ext>
            </a:extLst>
          </p:cNvPr>
          <p:cNvPicPr>
            <a:picLocks noChangeAspect="1"/>
          </p:cNvPicPr>
          <p:nvPr/>
        </p:nvPicPr>
        <p:blipFill>
          <a:blip r:embed="rId3"/>
          <a:stretch>
            <a:fillRect/>
          </a:stretch>
        </p:blipFill>
        <p:spPr>
          <a:xfrm>
            <a:off x="7142595" y="2985244"/>
            <a:ext cx="1798205" cy="1798205"/>
          </a:xfrm>
          <a:prstGeom prst="rect">
            <a:avLst/>
          </a:prstGeom>
        </p:spPr>
      </p:pic>
      <p:sp>
        <p:nvSpPr>
          <p:cNvPr id="8" name="TextBox 7">
            <a:extLst>
              <a:ext uri="{FF2B5EF4-FFF2-40B4-BE49-F238E27FC236}">
                <a16:creationId xmlns:a16="http://schemas.microsoft.com/office/drawing/2014/main" id="{ADBC0346-7AF2-62B7-D316-7AC56EFB1A02}"/>
              </a:ext>
            </a:extLst>
          </p:cNvPr>
          <p:cNvSpPr txBox="1"/>
          <p:nvPr/>
        </p:nvSpPr>
        <p:spPr>
          <a:xfrm>
            <a:off x="4285673" y="5140205"/>
            <a:ext cx="8044871" cy="1292662"/>
          </a:xfrm>
          <a:prstGeom prst="rect">
            <a:avLst/>
          </a:prstGeom>
          <a:noFill/>
        </p:spPr>
        <p:txBody>
          <a:bodyPr wrap="square" rtlCol="0">
            <a:spAutoFit/>
          </a:bodyPr>
          <a:lstStyle/>
          <a:p>
            <a:r>
              <a:rPr lang="en-GB" sz="2000" dirty="0">
                <a:effectLst/>
                <a:ea typeface="Calibri" panose="020F0502020204030204" pitchFamily="34" charset="0"/>
                <a:cs typeface="Times New Roman" panose="02020603050405020304" pitchFamily="18" charset="0"/>
              </a:rPr>
              <a:t>Weyers, J., König, J. Santagata, R., Scheiner, T., &amp; Kaiser, G. (</a:t>
            </a:r>
            <a:r>
              <a:rPr lang="en-GB" sz="2000" dirty="0">
                <a:ea typeface="Calibri" panose="020F0502020204030204" pitchFamily="34" charset="0"/>
                <a:cs typeface="Times New Roman" panose="02020603050405020304" pitchFamily="18" charset="0"/>
              </a:rPr>
              <a:t>under review)</a:t>
            </a:r>
            <a:endParaRPr lang="en-US" sz="2000" dirty="0">
              <a:effectLst/>
              <a:ea typeface="Calibri" panose="020F0502020204030204" pitchFamily="34" charset="0"/>
              <a:cs typeface="Times New Roman" panose="02020603050405020304" pitchFamily="18" charset="0"/>
            </a:endParaRPr>
          </a:p>
          <a:p>
            <a:r>
              <a:rPr lang="en-GB" sz="2000" i="1" dirty="0">
                <a:ea typeface="Calibri" panose="020F0502020204030204" pitchFamily="34" charset="0"/>
                <a:cs typeface="Times New Roman" panose="02020603050405020304" pitchFamily="18" charset="0"/>
              </a:rPr>
              <a:t>T</a:t>
            </a:r>
            <a:r>
              <a:rPr lang="en-GB" sz="2000" i="1" dirty="0">
                <a:effectLst/>
                <a:ea typeface="Calibri" panose="020F0502020204030204" pitchFamily="34" charset="0"/>
                <a:cs typeface="Times New Roman" panose="02020603050405020304" pitchFamily="18" charset="0"/>
              </a:rPr>
              <a:t>eacher noticing: A systematic literature review on measurement instruments</a:t>
            </a:r>
            <a:endParaRPr lang="en-US" sz="2000" i="1"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78663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072" y="278214"/>
            <a:ext cx="10850880" cy="810677"/>
          </a:xfrm>
        </p:spPr>
        <p:txBody>
          <a:bodyPr>
            <a:normAutofit/>
          </a:bodyPr>
          <a:lstStyle/>
          <a:p>
            <a:r>
              <a:rPr lang="en-US" sz="3200" b="1" dirty="0"/>
              <a:t>“Framework for Learning to Notice” (van Es, 2010)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1104012"/>
              </p:ext>
            </p:extLst>
          </p:nvPr>
        </p:nvGraphicFramePr>
        <p:xfrm>
          <a:off x="213360" y="1175702"/>
          <a:ext cx="11826240" cy="5212080"/>
        </p:xfrm>
        <a:graphic>
          <a:graphicData uri="http://schemas.openxmlformats.org/drawingml/2006/table">
            <a:tbl>
              <a:tblPr firstRow="1" bandRow="1">
                <a:tableStyleId>{F5AB1C69-6EDB-4FF4-983F-18BD219EF322}</a:tableStyleId>
              </a:tblPr>
              <a:tblGrid>
                <a:gridCol w="1341120">
                  <a:extLst>
                    <a:ext uri="{9D8B030D-6E8A-4147-A177-3AD203B41FA5}">
                      <a16:colId xmlns:a16="http://schemas.microsoft.com/office/drawing/2014/main" val="3518081320"/>
                    </a:ext>
                  </a:extLst>
                </a:gridCol>
                <a:gridCol w="1930400">
                  <a:extLst>
                    <a:ext uri="{9D8B030D-6E8A-4147-A177-3AD203B41FA5}">
                      <a16:colId xmlns:a16="http://schemas.microsoft.com/office/drawing/2014/main" val="2569039857"/>
                    </a:ext>
                  </a:extLst>
                </a:gridCol>
                <a:gridCol w="2255520">
                  <a:extLst>
                    <a:ext uri="{9D8B030D-6E8A-4147-A177-3AD203B41FA5}">
                      <a16:colId xmlns:a16="http://schemas.microsoft.com/office/drawing/2014/main" val="2286337679"/>
                    </a:ext>
                  </a:extLst>
                </a:gridCol>
                <a:gridCol w="2519680">
                  <a:extLst>
                    <a:ext uri="{9D8B030D-6E8A-4147-A177-3AD203B41FA5}">
                      <a16:colId xmlns:a16="http://schemas.microsoft.com/office/drawing/2014/main" val="4078529754"/>
                    </a:ext>
                  </a:extLst>
                </a:gridCol>
                <a:gridCol w="3779520">
                  <a:extLst>
                    <a:ext uri="{9D8B030D-6E8A-4147-A177-3AD203B41FA5}">
                      <a16:colId xmlns:a16="http://schemas.microsoft.com/office/drawing/2014/main" val="1788511948"/>
                    </a:ext>
                  </a:extLst>
                </a:gridCol>
              </a:tblGrid>
              <a:tr h="397296">
                <a:tc>
                  <a:txBody>
                    <a:bodyPr/>
                    <a:lstStyle/>
                    <a:p>
                      <a:r>
                        <a:rPr lang="en-US" sz="2400" dirty="0"/>
                        <a:t>LEVELS</a:t>
                      </a:r>
                    </a:p>
                  </a:txBody>
                  <a:tcPr/>
                </a:tc>
                <a:tc>
                  <a:txBody>
                    <a:bodyPr/>
                    <a:lstStyle/>
                    <a:p>
                      <a:r>
                        <a:rPr lang="en-US" sz="2400" dirty="0"/>
                        <a:t>1. Baseline</a:t>
                      </a:r>
                    </a:p>
                  </a:txBody>
                  <a:tcPr/>
                </a:tc>
                <a:tc>
                  <a:txBody>
                    <a:bodyPr/>
                    <a:lstStyle/>
                    <a:p>
                      <a:r>
                        <a:rPr lang="en-US" sz="2400" dirty="0"/>
                        <a:t>2. Mixed</a:t>
                      </a:r>
                    </a:p>
                  </a:txBody>
                  <a:tcPr/>
                </a:tc>
                <a:tc>
                  <a:txBody>
                    <a:bodyPr/>
                    <a:lstStyle/>
                    <a:p>
                      <a:r>
                        <a:rPr lang="en-US" sz="2400" dirty="0"/>
                        <a:t>3. Focused</a:t>
                      </a:r>
                    </a:p>
                  </a:txBody>
                  <a:tcPr/>
                </a:tc>
                <a:tc>
                  <a:txBody>
                    <a:bodyPr/>
                    <a:lstStyle/>
                    <a:p>
                      <a:r>
                        <a:rPr lang="en-US" sz="2400" dirty="0"/>
                        <a:t>4. Extended</a:t>
                      </a:r>
                    </a:p>
                  </a:txBody>
                  <a:tcPr/>
                </a:tc>
                <a:extLst>
                  <a:ext uri="{0D108BD9-81ED-4DB2-BD59-A6C34878D82A}">
                    <a16:rowId xmlns:a16="http://schemas.microsoft.com/office/drawing/2014/main" val="140591478"/>
                  </a:ext>
                </a:extLst>
              </a:tr>
              <a:tr h="979634">
                <a:tc>
                  <a:txBody>
                    <a:bodyPr/>
                    <a:lstStyle/>
                    <a:p>
                      <a:r>
                        <a:rPr lang="en-US" sz="2400" b="1" dirty="0"/>
                        <a:t>COSA </a:t>
                      </a:r>
                      <a:r>
                        <a:rPr lang="en-US" sz="2400" b="1" dirty="0" err="1"/>
                        <a:t>notano</a:t>
                      </a:r>
                      <a:r>
                        <a:rPr lang="en-US" sz="2400" b="1" dirty="0"/>
                        <a:t>?</a:t>
                      </a:r>
                    </a:p>
                  </a:txBody>
                  <a:tcPr/>
                </a:tc>
                <a:tc>
                  <a:txBody>
                    <a:bodyPr/>
                    <a:lstStyle/>
                    <a:p>
                      <a:r>
                        <a:rPr lang="en-US" sz="2000" dirty="0" err="1"/>
                        <a:t>Tutta</a:t>
                      </a:r>
                      <a:r>
                        <a:rPr lang="en-US" sz="2000" baseline="0" dirty="0"/>
                        <a:t> la </a:t>
                      </a:r>
                      <a:r>
                        <a:rPr lang="en-US" sz="2000" baseline="0" dirty="0" err="1"/>
                        <a:t>classe</a:t>
                      </a:r>
                      <a:r>
                        <a:rPr lang="en-US" sz="2000" baseline="0" dirty="0"/>
                        <a:t>,</a:t>
                      </a:r>
                    </a:p>
                    <a:p>
                      <a:r>
                        <a:rPr lang="en-US" sz="2000" baseline="0" dirty="0" err="1"/>
                        <a:t>disciplina</a:t>
                      </a:r>
                      <a:endParaRPr lang="en-US" sz="2000" dirty="0"/>
                    </a:p>
                  </a:txBody>
                  <a:tcPr/>
                </a:tc>
                <a:tc>
                  <a:txBody>
                    <a:bodyPr/>
                    <a:lstStyle/>
                    <a:p>
                      <a:r>
                        <a:rPr lang="en-US" sz="2000" dirty="0" err="1"/>
                        <a:t>Approccio</a:t>
                      </a:r>
                      <a:r>
                        <a:rPr lang="en-US" sz="2000" baseline="0" dirty="0"/>
                        <a:t> </a:t>
                      </a:r>
                      <a:r>
                        <a:rPr lang="en-US" sz="2000" baseline="0" dirty="0" err="1"/>
                        <a:t>pedagogico</a:t>
                      </a:r>
                      <a:r>
                        <a:rPr lang="en-US" sz="2000" baseline="0" dirty="0"/>
                        <a:t> </a:t>
                      </a:r>
                      <a:r>
                        <a:rPr lang="en-US" sz="2000" baseline="0" dirty="0" err="1"/>
                        <a:t>dell’insegnante</a:t>
                      </a:r>
                      <a:endParaRPr lang="en-US" sz="2000" dirty="0"/>
                    </a:p>
                  </a:txBody>
                  <a:tcPr/>
                </a:tc>
                <a:tc>
                  <a:txBody>
                    <a:bodyPr/>
                    <a:lstStyle/>
                    <a:p>
                      <a:r>
                        <a:rPr lang="en-US" sz="2000" b="1" dirty="0" err="1"/>
                        <a:t>Particolari</a:t>
                      </a:r>
                      <a:r>
                        <a:rPr lang="en-US" sz="2000" b="1" dirty="0"/>
                        <a:t> </a:t>
                      </a:r>
                      <a:r>
                        <a:rPr lang="en-US" sz="2000" b="1" dirty="0" err="1"/>
                        <a:t>aspetti</a:t>
                      </a:r>
                      <a:r>
                        <a:rPr lang="en-US" sz="2000" b="1" dirty="0"/>
                        <a:t> del </a:t>
                      </a:r>
                      <a:r>
                        <a:rPr lang="en-US" sz="2000" b="1" dirty="0" err="1"/>
                        <a:t>pensiero</a:t>
                      </a:r>
                      <a:r>
                        <a:rPr lang="en-US" sz="2000" b="1" dirty="0"/>
                        <a:t> </a:t>
                      </a:r>
                      <a:r>
                        <a:rPr lang="en-US" sz="2000" b="1" dirty="0" err="1"/>
                        <a:t>degli</a:t>
                      </a:r>
                      <a:r>
                        <a:rPr lang="en-US" sz="2000" b="1" dirty="0"/>
                        <a:t> </a:t>
                      </a:r>
                      <a:r>
                        <a:rPr lang="en-US" sz="2000" b="1" dirty="0" err="1"/>
                        <a:t>alunni</a:t>
                      </a:r>
                      <a:endParaRPr lang="en-US"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t>Particolari</a:t>
                      </a:r>
                      <a:r>
                        <a:rPr lang="en-US" sz="2000" dirty="0"/>
                        <a:t> </a:t>
                      </a:r>
                      <a:r>
                        <a:rPr lang="en-US" sz="2000" dirty="0" err="1"/>
                        <a:t>aspetti</a:t>
                      </a:r>
                      <a:r>
                        <a:rPr lang="en-US" sz="2000" dirty="0"/>
                        <a:t> del </a:t>
                      </a:r>
                      <a:r>
                        <a:rPr lang="en-US" sz="2000" dirty="0" err="1"/>
                        <a:t>pensiero</a:t>
                      </a:r>
                      <a:r>
                        <a:rPr lang="en-US" sz="2000" dirty="0"/>
                        <a:t> </a:t>
                      </a:r>
                      <a:r>
                        <a:rPr lang="en-US" sz="2000" dirty="0" err="1"/>
                        <a:t>degli</a:t>
                      </a:r>
                      <a:r>
                        <a:rPr lang="en-US" sz="2000" dirty="0"/>
                        <a:t> </a:t>
                      </a:r>
                      <a:r>
                        <a:rPr lang="en-US" sz="2000" dirty="0" err="1"/>
                        <a:t>alunni</a:t>
                      </a:r>
                      <a:r>
                        <a:rPr lang="en-US" sz="2000" dirty="0"/>
                        <a:t> </a:t>
                      </a:r>
                      <a:r>
                        <a:rPr lang="en-US" sz="2000" b="1" dirty="0"/>
                        <a:t>e </a:t>
                      </a:r>
                      <a:r>
                        <a:rPr lang="en-US" sz="2000" b="1" dirty="0" err="1"/>
                        <a:t>relazione</a:t>
                      </a:r>
                      <a:r>
                        <a:rPr lang="en-US" sz="2000" b="1" baseline="0" dirty="0"/>
                        <a:t> </a:t>
                      </a:r>
                      <a:r>
                        <a:rPr lang="en-US" sz="2000" b="1" baseline="0" dirty="0" err="1"/>
                        <a:t>tra</a:t>
                      </a:r>
                      <a:r>
                        <a:rPr lang="en-US" sz="2000" b="1" baseline="0" dirty="0"/>
                        <a:t> </a:t>
                      </a:r>
                      <a:r>
                        <a:rPr lang="en-US" sz="2000" b="1" baseline="0" dirty="0" err="1"/>
                        <a:t>insegnamento</a:t>
                      </a:r>
                      <a:r>
                        <a:rPr lang="en-US" sz="2000" b="1" baseline="0" dirty="0"/>
                        <a:t> </a:t>
                      </a:r>
                      <a:r>
                        <a:rPr lang="en-US" sz="2000" b="1" baseline="0" dirty="0" err="1"/>
                        <a:t>ed</a:t>
                      </a:r>
                      <a:r>
                        <a:rPr lang="en-US" sz="2000" b="1" baseline="0" dirty="0"/>
                        <a:t> </a:t>
                      </a:r>
                      <a:r>
                        <a:rPr lang="en-US" sz="2000" b="1" baseline="0" dirty="0" err="1"/>
                        <a:t>apprendimento</a:t>
                      </a:r>
                      <a:endParaRPr lang="en-US" sz="2000" b="1" dirty="0"/>
                    </a:p>
                  </a:txBody>
                  <a:tcPr/>
                </a:tc>
                <a:extLst>
                  <a:ext uri="{0D108BD9-81ED-4DB2-BD59-A6C34878D82A}">
                    <a16:rowId xmlns:a16="http://schemas.microsoft.com/office/drawing/2014/main" val="3532474268"/>
                  </a:ext>
                </a:extLst>
              </a:tr>
              <a:tr h="3624647">
                <a:tc>
                  <a:txBody>
                    <a:bodyPr/>
                    <a:lstStyle/>
                    <a:p>
                      <a:r>
                        <a:rPr lang="en-US" sz="2400" b="1" dirty="0"/>
                        <a:t>COME </a:t>
                      </a:r>
                      <a:r>
                        <a:rPr lang="en-US" sz="2400" b="1" dirty="0" err="1"/>
                        <a:t>notano</a:t>
                      </a:r>
                      <a:r>
                        <a:rPr lang="en-US" sz="2400" b="1" dirty="0"/>
                        <a:t>?</a:t>
                      </a:r>
                    </a:p>
                  </a:txBody>
                  <a:tcPr/>
                </a:tc>
                <a:tc>
                  <a:txBody>
                    <a:bodyPr/>
                    <a:lstStyle/>
                    <a:p>
                      <a:r>
                        <a:rPr lang="en-US" sz="2000" dirty="0" err="1"/>
                        <a:t>Impressioni</a:t>
                      </a:r>
                      <a:r>
                        <a:rPr lang="en-US" sz="2000" dirty="0"/>
                        <a:t> </a:t>
                      </a:r>
                      <a:r>
                        <a:rPr lang="en-US" sz="2000" dirty="0" err="1"/>
                        <a:t>generali</a:t>
                      </a:r>
                      <a:endParaRPr lang="en-US" sz="2000" dirty="0"/>
                    </a:p>
                    <a:p>
                      <a:endParaRPr lang="en-US" sz="2000" dirty="0"/>
                    </a:p>
                    <a:p>
                      <a:r>
                        <a:rPr lang="en-US" sz="2000" dirty="0" err="1"/>
                        <a:t>Commenti</a:t>
                      </a:r>
                      <a:r>
                        <a:rPr lang="en-US" sz="2000" dirty="0"/>
                        <a:t> </a:t>
                      </a:r>
                      <a:r>
                        <a:rPr lang="en-US" sz="2000" dirty="0" err="1"/>
                        <a:t>descrittivi</a:t>
                      </a:r>
                      <a:r>
                        <a:rPr lang="en-US" sz="2000" dirty="0"/>
                        <a:t> e </a:t>
                      </a:r>
                      <a:r>
                        <a:rPr lang="en-US" sz="2000" dirty="0" err="1"/>
                        <a:t>valutativi</a:t>
                      </a:r>
                      <a:endParaRPr lang="en-US" sz="2000" dirty="0"/>
                    </a:p>
                    <a:p>
                      <a:endParaRPr lang="en-US" sz="2000" dirty="0"/>
                    </a:p>
                    <a:p>
                      <a:r>
                        <a:rPr lang="en-US" sz="2000" dirty="0" err="1"/>
                        <a:t>Nessuna</a:t>
                      </a:r>
                      <a:r>
                        <a:rPr lang="en-US" sz="2000" baseline="0" dirty="0"/>
                        <a:t> </a:t>
                      </a:r>
                      <a:r>
                        <a:rPr lang="en-US" sz="2000" baseline="0" dirty="0" err="1"/>
                        <a:t>evidenza</a:t>
                      </a:r>
                      <a:endParaRPr lang="en-US" sz="2000" dirty="0"/>
                    </a:p>
                  </a:txBody>
                  <a:tcPr/>
                </a:tc>
                <a:tc>
                  <a:txBody>
                    <a:bodyPr/>
                    <a:lstStyle/>
                    <a:p>
                      <a:r>
                        <a:rPr lang="en-US" sz="2000" b="1" dirty="0" err="1"/>
                        <a:t>Evidenzia</a:t>
                      </a:r>
                      <a:r>
                        <a:rPr lang="en-US" sz="2000" b="1" dirty="0"/>
                        <a:t> </a:t>
                      </a:r>
                      <a:r>
                        <a:rPr lang="en-US" sz="2000" b="1" dirty="0" err="1"/>
                        <a:t>momenti</a:t>
                      </a:r>
                      <a:r>
                        <a:rPr lang="en-US" sz="2000" b="1" dirty="0"/>
                        <a:t> </a:t>
                      </a:r>
                      <a:r>
                        <a:rPr lang="en-US" sz="2000" b="1" dirty="0" err="1"/>
                        <a:t>importanti</a:t>
                      </a:r>
                      <a:endParaRPr lang="en-US" sz="2000" b="1" dirty="0"/>
                    </a:p>
                    <a:p>
                      <a:endParaRPr lang="en-US" sz="2000" dirty="0"/>
                    </a:p>
                    <a:p>
                      <a:r>
                        <a:rPr lang="en-US" sz="2000" dirty="0" err="1"/>
                        <a:t>Commenti</a:t>
                      </a:r>
                      <a:r>
                        <a:rPr lang="en-US" sz="2000" baseline="0" dirty="0"/>
                        <a:t> </a:t>
                      </a:r>
                      <a:r>
                        <a:rPr lang="en-US" sz="2000" baseline="0" dirty="0" err="1"/>
                        <a:t>valutativi</a:t>
                      </a:r>
                      <a:r>
                        <a:rPr lang="en-US" sz="2000" baseline="0" dirty="0"/>
                        <a:t> con </a:t>
                      </a:r>
                      <a:r>
                        <a:rPr lang="en-US" sz="2000" b="1" baseline="0" dirty="0" err="1"/>
                        <a:t>qualche</a:t>
                      </a:r>
                      <a:r>
                        <a:rPr lang="en-US" sz="2000" b="1" baseline="0" dirty="0"/>
                        <a:t> </a:t>
                      </a:r>
                      <a:r>
                        <a:rPr lang="en-US" sz="2000" b="1" baseline="0" dirty="0" err="1"/>
                        <a:t>interpretazione</a:t>
                      </a:r>
                      <a:endParaRPr lang="en-US" sz="2000" b="1" baseline="0" dirty="0"/>
                    </a:p>
                    <a:p>
                      <a:endParaRPr lang="en-US" sz="2000" dirty="0"/>
                    </a:p>
                    <a:p>
                      <a:r>
                        <a:rPr lang="en-US" sz="2000" dirty="0" err="1"/>
                        <a:t>Comicia</a:t>
                      </a:r>
                      <a:r>
                        <a:rPr lang="en-US" sz="2000" dirty="0"/>
                        <a:t> a </a:t>
                      </a:r>
                      <a:r>
                        <a:rPr lang="en-US" sz="2000" dirty="0" err="1"/>
                        <a:t>riferirsi</a:t>
                      </a:r>
                      <a:r>
                        <a:rPr lang="en-US" sz="2000" dirty="0"/>
                        <a:t> a </a:t>
                      </a:r>
                      <a:r>
                        <a:rPr lang="en-US" sz="2000" b="1" dirty="0" err="1"/>
                        <a:t>momenti</a:t>
                      </a:r>
                      <a:r>
                        <a:rPr lang="en-US" sz="2000" b="1" dirty="0"/>
                        <a:t> </a:t>
                      </a:r>
                      <a:r>
                        <a:rPr lang="en-US" sz="2000" b="1" dirty="0" err="1"/>
                        <a:t>specifici</a:t>
                      </a:r>
                      <a:r>
                        <a:rPr lang="en-US" sz="2000" b="1" dirty="0"/>
                        <a:t> e ad </a:t>
                      </a:r>
                      <a:r>
                        <a:rPr lang="en-US" sz="2000" b="1" dirty="0" err="1"/>
                        <a:t>interazioni</a:t>
                      </a:r>
                      <a:endParaRPr lang="en-US" sz="2000" b="1" dirty="0"/>
                    </a:p>
                  </a:txBody>
                  <a:tcPr/>
                </a:tc>
                <a:tc>
                  <a:txBody>
                    <a:bodyPr/>
                    <a:lstStyle/>
                    <a:p>
                      <a:r>
                        <a:rPr lang="en-US" sz="2000" dirty="0" err="1"/>
                        <a:t>Evidenzia</a:t>
                      </a:r>
                      <a:r>
                        <a:rPr lang="en-US" sz="2000" dirty="0"/>
                        <a:t> </a:t>
                      </a:r>
                      <a:r>
                        <a:rPr lang="en-US" sz="2000" dirty="0" err="1"/>
                        <a:t>momenti</a:t>
                      </a:r>
                      <a:r>
                        <a:rPr lang="en-US" sz="2000" dirty="0"/>
                        <a:t> </a:t>
                      </a:r>
                      <a:r>
                        <a:rPr lang="en-US" sz="2000" dirty="0" err="1"/>
                        <a:t>importanti</a:t>
                      </a:r>
                      <a:endParaRPr lang="en-US" sz="2000" dirty="0"/>
                    </a:p>
                    <a:p>
                      <a:endParaRPr lang="en-US" sz="2000" dirty="0"/>
                    </a:p>
                    <a:p>
                      <a:r>
                        <a:rPr lang="en-US" sz="2000" dirty="0" err="1"/>
                        <a:t>Commenti</a:t>
                      </a:r>
                      <a:r>
                        <a:rPr lang="en-US" sz="2000" dirty="0"/>
                        <a:t> </a:t>
                      </a:r>
                      <a:r>
                        <a:rPr lang="en-US" sz="2000" dirty="0" err="1"/>
                        <a:t>interpretativi</a:t>
                      </a:r>
                      <a:endParaRPr lang="en-US" sz="2000" dirty="0"/>
                    </a:p>
                    <a:p>
                      <a:endParaRPr lang="en-US" sz="2000" dirty="0"/>
                    </a:p>
                    <a:p>
                      <a:endParaRPr lang="en-US" sz="2000" dirty="0"/>
                    </a:p>
                    <a:p>
                      <a:endParaRPr lang="en-US" sz="2000" dirty="0"/>
                    </a:p>
                    <a:p>
                      <a:r>
                        <a:rPr lang="en-US" sz="2000" dirty="0" err="1"/>
                        <a:t>Elabora</a:t>
                      </a:r>
                      <a:r>
                        <a:rPr lang="en-US" sz="2000" dirty="0"/>
                        <a:t> </a:t>
                      </a:r>
                      <a:r>
                        <a:rPr lang="en-US" sz="2000" dirty="0" err="1"/>
                        <a:t>su</a:t>
                      </a:r>
                      <a:r>
                        <a:rPr lang="en-US" sz="2000" dirty="0"/>
                        <a:t> </a:t>
                      </a:r>
                      <a:r>
                        <a:rPr lang="en-US" sz="2000" dirty="0" err="1"/>
                        <a:t>momenti</a:t>
                      </a:r>
                      <a:r>
                        <a:rPr lang="en-US" sz="2000" baseline="0" dirty="0"/>
                        <a:t> </a:t>
                      </a:r>
                      <a:r>
                        <a:rPr lang="en-US" sz="2000" baseline="0" dirty="0" err="1"/>
                        <a:t>ed</a:t>
                      </a:r>
                      <a:r>
                        <a:rPr lang="en-US" sz="2000" baseline="0" dirty="0"/>
                        <a:t> </a:t>
                      </a:r>
                      <a:r>
                        <a:rPr lang="en-US" sz="2000" baseline="0" dirty="0" err="1"/>
                        <a:t>interazioni</a:t>
                      </a:r>
                      <a:r>
                        <a:rPr lang="en-US" sz="2000" baseline="0" dirty="0"/>
                        <a:t> </a:t>
                      </a:r>
                      <a:r>
                        <a:rPr lang="en-US" sz="2000" baseline="0" dirty="0" err="1"/>
                        <a:t>specifiche</a:t>
                      </a:r>
                      <a:endParaRPr lang="en-US" sz="2000" dirty="0"/>
                    </a:p>
                  </a:txBody>
                  <a:tcPr/>
                </a:tc>
                <a:tc>
                  <a:txBody>
                    <a:bodyPr/>
                    <a:lstStyle/>
                    <a:p>
                      <a:r>
                        <a:rPr lang="en-US" sz="2000" dirty="0" err="1"/>
                        <a:t>Evidenzia</a:t>
                      </a:r>
                      <a:r>
                        <a:rPr lang="en-US" sz="2000" dirty="0"/>
                        <a:t> </a:t>
                      </a:r>
                      <a:r>
                        <a:rPr lang="en-US" sz="2000" dirty="0" err="1"/>
                        <a:t>momenti</a:t>
                      </a:r>
                      <a:r>
                        <a:rPr lang="en-US" sz="2000" dirty="0"/>
                        <a:t> </a:t>
                      </a:r>
                      <a:r>
                        <a:rPr lang="en-US" sz="2000" dirty="0" err="1"/>
                        <a:t>importanti</a:t>
                      </a:r>
                      <a:endParaRPr lang="en-US" sz="2000" dirty="0"/>
                    </a:p>
                    <a:p>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r>
                        <a:rPr lang="en-US" sz="2000" dirty="0" err="1"/>
                        <a:t>Commenti</a:t>
                      </a:r>
                      <a:r>
                        <a:rPr lang="en-US" sz="2000" dirty="0"/>
                        <a:t> </a:t>
                      </a:r>
                      <a:r>
                        <a:rPr lang="en-US" sz="2000" dirty="0" err="1"/>
                        <a:t>interpretativi</a:t>
                      </a:r>
                      <a:endParaRPr lang="en-US" sz="2000" dirty="0"/>
                    </a:p>
                    <a:p>
                      <a:endParaRPr lang="en-US" sz="2000" dirty="0"/>
                    </a:p>
                    <a:p>
                      <a:endParaRPr lang="en-US" sz="2000" dirty="0"/>
                    </a:p>
                    <a:p>
                      <a:r>
                        <a:rPr lang="en-US" sz="2000" dirty="0" err="1"/>
                        <a:t>Elabora</a:t>
                      </a:r>
                      <a:r>
                        <a:rPr lang="en-US" sz="2000" dirty="0"/>
                        <a:t> </a:t>
                      </a:r>
                      <a:r>
                        <a:rPr lang="en-US" sz="2000" dirty="0" err="1"/>
                        <a:t>su</a:t>
                      </a:r>
                      <a:r>
                        <a:rPr lang="en-US" sz="2000" dirty="0"/>
                        <a:t> </a:t>
                      </a:r>
                      <a:r>
                        <a:rPr lang="en-US" sz="2000" dirty="0" err="1"/>
                        <a:t>momenti</a:t>
                      </a:r>
                      <a:r>
                        <a:rPr lang="en-US" sz="2000" baseline="0" dirty="0"/>
                        <a:t> </a:t>
                      </a:r>
                      <a:r>
                        <a:rPr lang="en-US" sz="2000" baseline="0" dirty="0" err="1"/>
                        <a:t>ed</a:t>
                      </a:r>
                      <a:r>
                        <a:rPr lang="en-US" sz="2000" baseline="0" dirty="0"/>
                        <a:t> </a:t>
                      </a:r>
                      <a:r>
                        <a:rPr lang="en-US" sz="2000" baseline="0" dirty="0" err="1"/>
                        <a:t>interazioni</a:t>
                      </a:r>
                      <a:r>
                        <a:rPr lang="en-US" sz="2000" baseline="0" dirty="0"/>
                        <a:t> </a:t>
                      </a:r>
                      <a:r>
                        <a:rPr lang="en-US" sz="2000" baseline="0" dirty="0" err="1"/>
                        <a:t>specifiche</a:t>
                      </a:r>
                      <a:endParaRPr lang="en-US" sz="2000" baseline="0" dirty="0"/>
                    </a:p>
                    <a:p>
                      <a:endParaRPr lang="en-US" sz="2000" baseline="0" dirty="0"/>
                    </a:p>
                    <a:p>
                      <a:r>
                        <a:rPr lang="en-US" sz="2000" b="1" baseline="0" dirty="0" err="1"/>
                        <a:t>Connessione</a:t>
                      </a:r>
                      <a:r>
                        <a:rPr lang="en-US" sz="2000" b="1" baseline="0" dirty="0"/>
                        <a:t> a </a:t>
                      </a:r>
                      <a:r>
                        <a:rPr lang="en-US" sz="2000" b="1" baseline="0" dirty="0" err="1"/>
                        <a:t>principi</a:t>
                      </a:r>
                      <a:r>
                        <a:rPr lang="en-US" sz="2000" b="1" baseline="0" dirty="0"/>
                        <a:t> di </a:t>
                      </a:r>
                      <a:r>
                        <a:rPr lang="en-US" sz="2000" b="1" baseline="0" dirty="0" err="1"/>
                        <a:t>apprendimento</a:t>
                      </a:r>
                      <a:r>
                        <a:rPr lang="en-US" sz="2000" b="1" baseline="0" dirty="0"/>
                        <a:t> e </a:t>
                      </a:r>
                      <a:r>
                        <a:rPr lang="en-US" sz="2000" b="1" baseline="0" dirty="0" err="1"/>
                        <a:t>proposta</a:t>
                      </a:r>
                      <a:r>
                        <a:rPr lang="en-US" sz="2000" b="1" baseline="0" dirty="0"/>
                        <a:t> di </a:t>
                      </a:r>
                      <a:r>
                        <a:rPr lang="en-US" sz="2000" b="1" baseline="0" dirty="0" err="1"/>
                        <a:t>soluzioni</a:t>
                      </a:r>
                      <a:r>
                        <a:rPr lang="en-US" sz="2000" b="1" baseline="0" dirty="0"/>
                        <a:t> </a:t>
                      </a:r>
                      <a:r>
                        <a:rPr lang="en-US" sz="2000" b="1" baseline="0" dirty="0" err="1"/>
                        <a:t>pedagogiche</a:t>
                      </a:r>
                      <a:r>
                        <a:rPr lang="en-US" sz="2000" b="1" baseline="0" dirty="0"/>
                        <a:t> alternative </a:t>
                      </a:r>
                      <a:endParaRPr lang="en-US" sz="2000" b="1" dirty="0"/>
                    </a:p>
                  </a:txBody>
                  <a:tcPr/>
                </a:tc>
                <a:extLst>
                  <a:ext uri="{0D108BD9-81ED-4DB2-BD59-A6C34878D82A}">
                    <a16:rowId xmlns:a16="http://schemas.microsoft.com/office/drawing/2014/main" val="1175241988"/>
                  </a:ext>
                </a:extLst>
              </a:tr>
            </a:tbl>
          </a:graphicData>
        </a:graphic>
      </p:graphicFrame>
    </p:spTree>
    <p:extLst>
      <p:ext uri="{BB962C8B-B14F-4D97-AF65-F5344CB8AC3E}">
        <p14:creationId xmlns:p14="http://schemas.microsoft.com/office/powerpoint/2010/main" val="128086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931" y="108704"/>
            <a:ext cx="10058400" cy="1450757"/>
          </a:xfrm>
        </p:spPr>
        <p:txBody>
          <a:bodyPr>
            <a:normAutofit fontScale="90000"/>
          </a:bodyPr>
          <a:lstStyle/>
          <a:p>
            <a:pPr algn="ctr"/>
            <a:br>
              <a:rPr lang="en-US" sz="4000" dirty="0"/>
            </a:br>
            <a:br>
              <a:rPr lang="en-US" sz="4000" dirty="0"/>
            </a:br>
            <a:br>
              <a:rPr lang="en-US" sz="4000" dirty="0"/>
            </a:br>
            <a:r>
              <a:rPr lang="en-US" sz="4000" dirty="0"/>
              <a:t>Classroom Video Analysis (CVA) </a:t>
            </a:r>
            <a:br>
              <a:rPr lang="en-US" sz="4000" dirty="0"/>
            </a:br>
            <a:r>
              <a:rPr lang="en-US" sz="2700" dirty="0">
                <a:hlinkClick r:id="rId3"/>
              </a:rPr>
              <a:t>https://sites.google.com/site/teknoresearchsite/research-design</a:t>
            </a:r>
            <a:br>
              <a:rPr lang="en-US" sz="2700" dirty="0"/>
            </a:br>
            <a:r>
              <a:rPr lang="en-US" dirty="0"/>
              <a:t>                  </a:t>
            </a:r>
          </a:p>
        </p:txBody>
      </p:sp>
      <p:sp>
        <p:nvSpPr>
          <p:cNvPr id="3" name="Content Placeholder 2"/>
          <p:cNvSpPr>
            <a:spLocks noGrp="1"/>
          </p:cNvSpPr>
          <p:nvPr>
            <p:ph idx="1"/>
          </p:nvPr>
        </p:nvSpPr>
        <p:spPr/>
        <p:txBody>
          <a:bodyPr>
            <a:normAutofit fontScale="92500"/>
          </a:bodyPr>
          <a:lstStyle/>
          <a:p>
            <a:pPr lvl="1"/>
            <a:r>
              <a:rPr lang="en-US" sz="2400" dirty="0"/>
              <a:t>Short video clips chosen based on key math concepts and (a) whole-class and (b) teacher-student interactions. </a:t>
            </a:r>
          </a:p>
          <a:p>
            <a:pPr lvl="1"/>
            <a:r>
              <a:rPr lang="en-US" sz="2400" dirty="0"/>
              <a:t>Open prompt: View the video clip and discuss how the teacher and the student(s) interact around the mathematical content.</a:t>
            </a:r>
          </a:p>
          <a:p>
            <a:pPr lvl="1"/>
            <a:r>
              <a:rPr lang="en-US" sz="2400" dirty="0"/>
              <a:t>Written comments are scored (0, 1, 2) according to a multi-dimensional rubric:</a:t>
            </a:r>
          </a:p>
          <a:p>
            <a:pPr lvl="2"/>
            <a:r>
              <a:rPr lang="en-US" sz="2200" dirty="0"/>
              <a:t>Elaboration</a:t>
            </a:r>
          </a:p>
          <a:p>
            <a:pPr lvl="2"/>
            <a:r>
              <a:rPr lang="en-US" sz="2200" dirty="0"/>
              <a:t>Math content</a:t>
            </a:r>
          </a:p>
          <a:p>
            <a:pPr lvl="2"/>
            <a:r>
              <a:rPr lang="en-US" sz="2200" dirty="0"/>
              <a:t>Student thinking</a:t>
            </a:r>
          </a:p>
          <a:p>
            <a:pPr lvl="2"/>
            <a:r>
              <a:rPr lang="en-US" sz="2200" dirty="0"/>
              <a:t>Suggestions for improvement</a:t>
            </a:r>
          </a:p>
          <a:p>
            <a:pPr lvl="1"/>
            <a:r>
              <a:rPr lang="en-US" sz="2400" dirty="0"/>
              <a:t>Validated instrument; studies show predictive value of scores for student learning</a:t>
            </a:r>
          </a:p>
          <a:p>
            <a:pPr marL="201168" lvl="1" indent="0">
              <a:buNone/>
            </a:pPr>
            <a:r>
              <a:rPr lang="en-US" sz="2400" dirty="0"/>
              <a:t>Kersting et al, 2010; 2012</a:t>
            </a:r>
          </a:p>
        </p:txBody>
      </p:sp>
    </p:spTree>
    <p:extLst>
      <p:ext uri="{BB962C8B-B14F-4D97-AF65-F5344CB8AC3E}">
        <p14:creationId xmlns:p14="http://schemas.microsoft.com/office/powerpoint/2010/main" val="2632345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676" y="814633"/>
            <a:ext cx="8332326" cy="468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861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188" y="-20830"/>
            <a:ext cx="10146795" cy="1188720"/>
          </a:xfrm>
        </p:spPr>
        <p:txBody>
          <a:bodyPr>
            <a:normAutofit/>
          </a:bodyPr>
          <a:lstStyle/>
          <a:p>
            <a:r>
              <a:rPr lang="en-US" sz="4000" dirty="0"/>
              <a:t>CVA Dimensions of Usable Knowledge</a:t>
            </a:r>
          </a:p>
        </p:txBody>
      </p:sp>
      <p:sp>
        <p:nvSpPr>
          <p:cNvPr id="3" name="TextBox 2"/>
          <p:cNvSpPr txBox="1"/>
          <p:nvPr/>
        </p:nvSpPr>
        <p:spPr>
          <a:xfrm>
            <a:off x="9341250" y="1246990"/>
            <a:ext cx="455629" cy="369332"/>
          </a:xfrm>
          <a:prstGeom prst="rect">
            <a:avLst/>
          </a:prstGeom>
          <a:noFill/>
        </p:spPr>
        <p:txBody>
          <a:bodyPr wrap="square" rtlCol="0">
            <a:spAutoFit/>
          </a:bodyPr>
          <a:lstStyle/>
          <a:p>
            <a:r>
              <a:rPr lang="en-US" b="1" dirty="0">
                <a:solidFill>
                  <a:schemeClr val="bg1"/>
                </a:solidFill>
              </a:rPr>
              <a:t>2</a:t>
            </a:r>
          </a:p>
        </p:txBody>
      </p:sp>
      <p:graphicFrame>
        <p:nvGraphicFramePr>
          <p:cNvPr id="7" name="Content Placeholder 5">
            <a:extLst>
              <a:ext uri="{FF2B5EF4-FFF2-40B4-BE49-F238E27FC236}">
                <a16:creationId xmlns:a16="http://schemas.microsoft.com/office/drawing/2014/main" id="{01C38203-2076-1E4A-B872-9283E78AD97B}"/>
              </a:ext>
            </a:extLst>
          </p:cNvPr>
          <p:cNvGraphicFramePr>
            <a:graphicFrameLocks noGrp="1"/>
          </p:cNvGraphicFramePr>
          <p:nvPr>
            <p:ph idx="1"/>
            <p:extLst>
              <p:ext uri="{D42A27DB-BD31-4B8C-83A1-F6EECF244321}">
                <p14:modId xmlns:p14="http://schemas.microsoft.com/office/powerpoint/2010/main" val="1969834977"/>
              </p:ext>
            </p:extLst>
          </p:nvPr>
        </p:nvGraphicFramePr>
        <p:xfrm>
          <a:off x="585787" y="1167890"/>
          <a:ext cx="11029950" cy="5019773"/>
        </p:xfrm>
        <a:graphic>
          <a:graphicData uri="http://schemas.openxmlformats.org/drawingml/2006/table">
            <a:tbl>
              <a:tblPr firstRow="1" bandRow="1">
                <a:tableStyleId>{9DCAF9ED-07DC-4A11-8D7F-57B35C25682E}</a:tableStyleId>
              </a:tblPr>
              <a:tblGrid>
                <a:gridCol w="2454055">
                  <a:extLst>
                    <a:ext uri="{9D8B030D-6E8A-4147-A177-3AD203B41FA5}">
                      <a16:colId xmlns:a16="http://schemas.microsoft.com/office/drawing/2014/main" val="20000"/>
                    </a:ext>
                  </a:extLst>
                </a:gridCol>
                <a:gridCol w="1855506">
                  <a:extLst>
                    <a:ext uri="{9D8B030D-6E8A-4147-A177-3AD203B41FA5}">
                      <a16:colId xmlns:a16="http://schemas.microsoft.com/office/drawing/2014/main" val="20001"/>
                    </a:ext>
                  </a:extLst>
                </a:gridCol>
                <a:gridCol w="3092509">
                  <a:extLst>
                    <a:ext uri="{9D8B030D-6E8A-4147-A177-3AD203B41FA5}">
                      <a16:colId xmlns:a16="http://schemas.microsoft.com/office/drawing/2014/main" val="20002"/>
                    </a:ext>
                  </a:extLst>
                </a:gridCol>
                <a:gridCol w="3627880">
                  <a:extLst>
                    <a:ext uri="{9D8B030D-6E8A-4147-A177-3AD203B41FA5}">
                      <a16:colId xmlns:a16="http://schemas.microsoft.com/office/drawing/2014/main" val="20003"/>
                    </a:ext>
                  </a:extLst>
                </a:gridCol>
              </a:tblGrid>
              <a:tr h="468752">
                <a:tc>
                  <a:txBody>
                    <a:bodyPr/>
                    <a:lstStyle/>
                    <a:p>
                      <a:pPr algn="ctr"/>
                      <a:r>
                        <a:rPr lang="en-US" sz="2000" dirty="0"/>
                        <a:t>Dimension</a:t>
                      </a:r>
                    </a:p>
                  </a:txBody>
                  <a:tcPr/>
                </a:tc>
                <a:tc>
                  <a:txBody>
                    <a:bodyPr/>
                    <a:lstStyle/>
                    <a:p>
                      <a:pPr algn="ctr"/>
                      <a:r>
                        <a:rPr lang="en-US" sz="2000" dirty="0"/>
                        <a:t>0</a:t>
                      </a:r>
                    </a:p>
                  </a:txBody>
                  <a:tcPr anchor="ctr"/>
                </a:tc>
                <a:tc>
                  <a:txBody>
                    <a:bodyPr/>
                    <a:lstStyle/>
                    <a:p>
                      <a:pPr algn="ctr">
                        <a:spcBef>
                          <a:spcPts val="0"/>
                        </a:spcBef>
                      </a:pPr>
                      <a:r>
                        <a:rPr lang="en-US" sz="2000" dirty="0"/>
                        <a:t>1</a:t>
                      </a:r>
                    </a:p>
                  </a:txBody>
                  <a:tcPr anchor="ctr"/>
                </a:tc>
                <a:tc>
                  <a:txBody>
                    <a:bodyPr/>
                    <a:lstStyle/>
                    <a:p>
                      <a:pPr algn="ctr"/>
                      <a:endParaRPr lang="en-US" sz="2000" dirty="0"/>
                    </a:p>
                  </a:txBody>
                  <a:tcPr anchor="ctr"/>
                </a:tc>
                <a:extLst>
                  <a:ext uri="{0D108BD9-81ED-4DB2-BD59-A6C34878D82A}">
                    <a16:rowId xmlns:a16="http://schemas.microsoft.com/office/drawing/2014/main" val="10000"/>
                  </a:ext>
                </a:extLst>
              </a:tr>
              <a:tr h="757749">
                <a:tc>
                  <a:txBody>
                    <a:bodyPr/>
                    <a:lstStyle/>
                    <a:p>
                      <a:r>
                        <a:rPr lang="en-US" sz="2000" b="1" dirty="0"/>
                        <a:t>Math</a:t>
                      </a:r>
                      <a:r>
                        <a:rPr lang="en-US" sz="2000" b="1" baseline="0" dirty="0"/>
                        <a:t> Content</a:t>
                      </a:r>
                      <a:endParaRPr lang="en-US" sz="2000" b="1" dirty="0"/>
                    </a:p>
                  </a:txBody>
                  <a:tcPr/>
                </a:tc>
                <a:tc>
                  <a:txBody>
                    <a:bodyPr/>
                    <a:lstStyle/>
                    <a:p>
                      <a:r>
                        <a:rPr lang="en-US" sz="2000" dirty="0"/>
                        <a:t>Not included</a:t>
                      </a:r>
                    </a:p>
                  </a:txBody>
                  <a:tcPr/>
                </a:tc>
                <a:tc>
                  <a:txBody>
                    <a:bodyPr/>
                    <a:lstStyle/>
                    <a:p>
                      <a:r>
                        <a:rPr lang="en-US" sz="2000" dirty="0"/>
                        <a:t>Math visible in the clip</a:t>
                      </a:r>
                    </a:p>
                  </a:txBody>
                  <a:tcPr/>
                </a:tc>
                <a:tc>
                  <a:txBody>
                    <a:bodyPr/>
                    <a:lstStyle/>
                    <a:p>
                      <a:r>
                        <a:rPr lang="en-US" sz="2000" dirty="0"/>
                        <a:t>Includes math ideas not visible in the clip</a:t>
                      </a:r>
                    </a:p>
                  </a:txBody>
                  <a:tcPr/>
                </a:tc>
                <a:extLst>
                  <a:ext uri="{0D108BD9-81ED-4DB2-BD59-A6C34878D82A}">
                    <a16:rowId xmlns:a16="http://schemas.microsoft.com/office/drawing/2014/main" val="10001"/>
                  </a:ext>
                </a:extLst>
              </a:tr>
              <a:tr h="1416662">
                <a:tc>
                  <a:txBody>
                    <a:bodyPr/>
                    <a:lstStyle/>
                    <a:p>
                      <a:r>
                        <a:rPr lang="en-US" sz="2000" b="1" dirty="0"/>
                        <a:t>Student</a:t>
                      </a:r>
                      <a:r>
                        <a:rPr lang="en-US" sz="2000" b="1" baseline="0" dirty="0"/>
                        <a:t> Thinking</a:t>
                      </a:r>
                      <a:endParaRPr lang="en-US" sz="2000" b="1" dirty="0"/>
                    </a:p>
                  </a:txBody>
                  <a:tcPr/>
                </a:tc>
                <a:tc>
                  <a:txBody>
                    <a:bodyPr/>
                    <a:lstStyle/>
                    <a:p>
                      <a:r>
                        <a:rPr lang="en-US" sz="2000" dirty="0"/>
                        <a:t>Not included</a:t>
                      </a:r>
                    </a:p>
                  </a:txBody>
                  <a:tcPr/>
                </a:tc>
                <a:tc>
                  <a:txBody>
                    <a:bodyPr/>
                    <a:lstStyle/>
                    <a:p>
                      <a:r>
                        <a:rPr lang="en-US" sz="2000" dirty="0"/>
                        <a:t>Analysis of student thinking as it relates to mathematics</a:t>
                      </a:r>
                    </a:p>
                  </a:txBody>
                  <a:tcPr/>
                </a:tc>
                <a:tc>
                  <a:txBody>
                    <a:bodyPr/>
                    <a:lstStyle/>
                    <a:p>
                      <a:r>
                        <a:rPr lang="en-US" sz="2000" kern="1200" dirty="0">
                          <a:solidFill>
                            <a:schemeClr val="dk1"/>
                          </a:solidFill>
                          <a:effectLst/>
                        </a:rPr>
                        <a:t>Student math thinking is explained, synthesized, or generalized</a:t>
                      </a:r>
                      <a:endParaRPr lang="en-US" sz="2000" dirty="0"/>
                    </a:p>
                  </a:txBody>
                  <a:tcPr/>
                </a:tc>
                <a:extLst>
                  <a:ext uri="{0D108BD9-81ED-4DB2-BD59-A6C34878D82A}">
                    <a16:rowId xmlns:a16="http://schemas.microsoft.com/office/drawing/2014/main" val="10002"/>
                  </a:ext>
                </a:extLst>
              </a:tr>
              <a:tr h="1188305">
                <a:tc>
                  <a:txBody>
                    <a:bodyPr/>
                    <a:lstStyle/>
                    <a:p>
                      <a:r>
                        <a:rPr lang="en-US" sz="2000" b="1" dirty="0"/>
                        <a:t>Suggestion for Improvement</a:t>
                      </a:r>
                    </a:p>
                  </a:txBody>
                  <a:tcPr/>
                </a:tc>
                <a:tc>
                  <a:txBody>
                    <a:bodyPr/>
                    <a:lstStyle/>
                    <a:p>
                      <a:r>
                        <a:rPr lang="en-US" sz="2000" dirty="0"/>
                        <a:t>Not included</a:t>
                      </a:r>
                    </a:p>
                  </a:txBody>
                  <a:tcPr/>
                </a:tc>
                <a:tc>
                  <a:txBody>
                    <a:bodyPr/>
                    <a:lstStyle/>
                    <a:p>
                      <a:r>
                        <a:rPr lang="en-US" sz="2000" dirty="0"/>
                        <a:t>Clear suggestion for improving</a:t>
                      </a:r>
                      <a:r>
                        <a:rPr lang="en-US" sz="2000" baseline="0" dirty="0"/>
                        <a:t> math learning</a:t>
                      </a:r>
                      <a:endParaRPr lang="en-US" sz="2000" dirty="0"/>
                    </a:p>
                  </a:txBody>
                  <a:tcPr/>
                </a:tc>
                <a:tc>
                  <a:txBody>
                    <a:bodyPr/>
                    <a:lstStyle/>
                    <a:p>
                      <a:r>
                        <a:rPr lang="en-US" sz="2000" dirty="0"/>
                        <a:t>Clear suggestion linked to specific</a:t>
                      </a:r>
                      <a:r>
                        <a:rPr lang="en-US" sz="2000" baseline="0" dirty="0"/>
                        <a:t> mathematics</a:t>
                      </a:r>
                      <a:endParaRPr lang="en-US" sz="2000" dirty="0"/>
                    </a:p>
                  </a:txBody>
                  <a:tcPr/>
                </a:tc>
                <a:extLst>
                  <a:ext uri="{0D108BD9-81ED-4DB2-BD59-A6C34878D82A}">
                    <a16:rowId xmlns:a16="http://schemas.microsoft.com/office/drawing/2014/main" val="10003"/>
                  </a:ext>
                </a:extLst>
              </a:tr>
              <a:tr h="1188305">
                <a:tc>
                  <a:txBody>
                    <a:bodyPr/>
                    <a:lstStyle/>
                    <a:p>
                      <a:r>
                        <a:rPr lang="en-US" sz="2000" b="1" dirty="0"/>
                        <a:t>Depth of Interpretation</a:t>
                      </a:r>
                    </a:p>
                  </a:txBody>
                  <a:tcPr/>
                </a:tc>
                <a:tc>
                  <a:txBody>
                    <a:bodyPr/>
                    <a:lstStyle/>
                    <a:p>
                      <a:r>
                        <a:rPr lang="en-US" sz="2000" dirty="0"/>
                        <a:t>Descriptive comments</a:t>
                      </a:r>
                    </a:p>
                  </a:txBody>
                  <a:tcPr/>
                </a:tc>
                <a:tc>
                  <a:txBody>
                    <a:bodyPr/>
                    <a:lstStyle/>
                    <a:p>
                      <a:r>
                        <a:rPr lang="en-US" sz="2000" kern="1200" dirty="0">
                          <a:solidFill>
                            <a:schemeClr val="dk1"/>
                          </a:solidFill>
                          <a:effectLst/>
                        </a:rPr>
                        <a:t>Substantiated interpretation </a:t>
                      </a:r>
                      <a:endParaRPr lang="en-US" sz="2000" dirty="0"/>
                    </a:p>
                  </a:txBody>
                  <a:tcPr/>
                </a:tc>
                <a:tc>
                  <a:txBody>
                    <a:bodyPr/>
                    <a:lstStyle/>
                    <a:p>
                      <a:r>
                        <a:rPr lang="en-US" sz="2000" dirty="0"/>
                        <a:t>Several </a:t>
                      </a:r>
                      <a:r>
                        <a:rPr lang="en-US" sz="2000" kern="1200" dirty="0">
                          <a:solidFill>
                            <a:schemeClr val="dk1"/>
                          </a:solidFill>
                          <a:effectLst/>
                        </a:rPr>
                        <a:t>substantiated interpretations</a:t>
                      </a:r>
                      <a:endParaRPr lang="en-US" sz="20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917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DA5A11-15E1-5E68-7AF4-1543EBA44EE5}"/>
              </a:ext>
            </a:extLst>
          </p:cNvPr>
          <p:cNvSpPr>
            <a:spLocks noGrp="1"/>
          </p:cNvSpPr>
          <p:nvPr>
            <p:ph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2AE7A56B-85A8-9B0B-32E2-EE7C10BEF38E}"/>
              </a:ext>
            </a:extLst>
          </p:cNvPr>
          <p:cNvSpPr>
            <a:spLocks noGrp="1"/>
          </p:cNvSpPr>
          <p:nvPr>
            <p:ph type="sldNum" sz="quarter" idx="12"/>
          </p:nvPr>
        </p:nvSpPr>
        <p:spPr/>
        <p:txBody>
          <a:bodyPr/>
          <a:lstStyle/>
          <a:p>
            <a:fld id="{2736033C-E73B-A642-9689-43B8A9731BD9}" type="slidenum">
              <a:rPr lang="en-US" smtClean="0"/>
              <a:t>3</a:t>
            </a:fld>
            <a:endParaRPr lang="en-US" dirty="0"/>
          </a:p>
        </p:txBody>
      </p:sp>
      <p:sp>
        <p:nvSpPr>
          <p:cNvPr id="5" name="Oval 4">
            <a:extLst>
              <a:ext uri="{FF2B5EF4-FFF2-40B4-BE49-F238E27FC236}">
                <a16:creationId xmlns:a16="http://schemas.microsoft.com/office/drawing/2014/main" id="{6F584497-53A6-06C5-5C2A-2D5DBD5435FF}"/>
              </a:ext>
            </a:extLst>
          </p:cNvPr>
          <p:cNvSpPr/>
          <p:nvPr/>
        </p:nvSpPr>
        <p:spPr>
          <a:xfrm>
            <a:off x="979051" y="1249395"/>
            <a:ext cx="2419927" cy="1921164"/>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Video</a:t>
            </a:r>
          </a:p>
        </p:txBody>
      </p:sp>
      <p:sp>
        <p:nvSpPr>
          <p:cNvPr id="6" name="Oval 5">
            <a:extLst>
              <a:ext uri="{FF2B5EF4-FFF2-40B4-BE49-F238E27FC236}">
                <a16:creationId xmlns:a16="http://schemas.microsoft.com/office/drawing/2014/main" id="{9F2A7A9D-DAC7-9C91-5489-355D2E08A0A6}"/>
              </a:ext>
            </a:extLst>
          </p:cNvPr>
          <p:cNvSpPr/>
          <p:nvPr/>
        </p:nvSpPr>
        <p:spPr>
          <a:xfrm>
            <a:off x="3020289" y="1249395"/>
            <a:ext cx="2419927" cy="1921164"/>
          </a:xfrm>
          <a:prstGeom prst="ellipse">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Professional vision/noticing</a:t>
            </a:r>
          </a:p>
        </p:txBody>
      </p:sp>
      <p:sp>
        <p:nvSpPr>
          <p:cNvPr id="7" name="Oval 6">
            <a:extLst>
              <a:ext uri="{FF2B5EF4-FFF2-40B4-BE49-F238E27FC236}">
                <a16:creationId xmlns:a16="http://schemas.microsoft.com/office/drawing/2014/main" id="{D3D2C65D-64A8-C69B-48C0-B8BCA8005F5B}"/>
              </a:ext>
            </a:extLst>
          </p:cNvPr>
          <p:cNvSpPr/>
          <p:nvPr/>
        </p:nvSpPr>
        <p:spPr>
          <a:xfrm>
            <a:off x="7161017" y="2868916"/>
            <a:ext cx="2774462" cy="174567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Noticing verso </a:t>
            </a:r>
            <a:r>
              <a:rPr lang="en-US" dirty="0" err="1"/>
              <a:t>l’inclusivita</a:t>
            </a:r>
            <a:r>
              <a:rPr lang="en-US" dirty="0"/>
              <a:t>`/</a:t>
            </a:r>
            <a:r>
              <a:rPr lang="en-US" dirty="0" err="1"/>
              <a:t>scuola</a:t>
            </a:r>
            <a:r>
              <a:rPr lang="en-US" dirty="0"/>
              <a:t> </a:t>
            </a:r>
            <a:r>
              <a:rPr lang="en-US" dirty="0" err="1"/>
              <a:t>democratica</a:t>
            </a:r>
            <a:endParaRPr lang="en-US" dirty="0"/>
          </a:p>
        </p:txBody>
      </p:sp>
      <p:sp>
        <p:nvSpPr>
          <p:cNvPr id="8" name="Rectangle 7">
            <a:extLst>
              <a:ext uri="{FF2B5EF4-FFF2-40B4-BE49-F238E27FC236}">
                <a16:creationId xmlns:a16="http://schemas.microsoft.com/office/drawing/2014/main" id="{F85E1539-C6C2-9A3D-7A1E-5C2DDA644E50}"/>
              </a:ext>
            </a:extLst>
          </p:cNvPr>
          <p:cNvSpPr/>
          <p:nvPr/>
        </p:nvSpPr>
        <p:spPr>
          <a:xfrm>
            <a:off x="4275907" y="4498109"/>
            <a:ext cx="2661138" cy="167885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a:t>Formazione</a:t>
            </a:r>
            <a:r>
              <a:rPr lang="en-US" dirty="0"/>
              <a:t> e </a:t>
            </a:r>
            <a:r>
              <a:rPr lang="en-US" dirty="0" err="1"/>
              <a:t>strumenti</a:t>
            </a:r>
            <a:r>
              <a:rPr lang="en-US" dirty="0"/>
              <a:t> per </a:t>
            </a:r>
            <a:r>
              <a:rPr lang="en-US" dirty="0" err="1"/>
              <a:t>valutare</a:t>
            </a:r>
            <a:r>
              <a:rPr lang="en-US" dirty="0"/>
              <a:t> le </a:t>
            </a:r>
            <a:r>
              <a:rPr lang="en-US" dirty="0" err="1"/>
              <a:t>competenze</a:t>
            </a:r>
            <a:r>
              <a:rPr lang="en-US" dirty="0"/>
              <a:t> di noticing</a:t>
            </a:r>
          </a:p>
        </p:txBody>
      </p:sp>
      <p:sp>
        <p:nvSpPr>
          <p:cNvPr id="10" name="Arrow: Bent 9">
            <a:extLst>
              <a:ext uri="{FF2B5EF4-FFF2-40B4-BE49-F238E27FC236}">
                <a16:creationId xmlns:a16="http://schemas.microsoft.com/office/drawing/2014/main" id="{710B121D-A615-6EDD-2EB6-0D6BDAE6AE19}"/>
              </a:ext>
            </a:extLst>
          </p:cNvPr>
          <p:cNvSpPr/>
          <p:nvPr/>
        </p:nvSpPr>
        <p:spPr>
          <a:xfrm rot="5400000">
            <a:off x="6632937" y="832502"/>
            <a:ext cx="902710" cy="2955632"/>
          </a:xfrm>
          <a:prstGeom prst="ben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1" name="Arrow: Bent 10">
            <a:extLst>
              <a:ext uri="{FF2B5EF4-FFF2-40B4-BE49-F238E27FC236}">
                <a16:creationId xmlns:a16="http://schemas.microsoft.com/office/drawing/2014/main" id="{389FDC59-DC8B-8E1B-A508-28A9CCE59FA4}"/>
              </a:ext>
            </a:extLst>
          </p:cNvPr>
          <p:cNvSpPr/>
          <p:nvPr/>
        </p:nvSpPr>
        <p:spPr>
          <a:xfrm rot="10800000">
            <a:off x="6991927" y="4812145"/>
            <a:ext cx="1570181" cy="902710"/>
          </a:xfrm>
          <a:prstGeom prst="ben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2" name="Arrow: Left 11">
            <a:extLst>
              <a:ext uri="{FF2B5EF4-FFF2-40B4-BE49-F238E27FC236}">
                <a16:creationId xmlns:a16="http://schemas.microsoft.com/office/drawing/2014/main" id="{75A874D5-866F-49FA-0324-4C7C42EFC152}"/>
              </a:ext>
            </a:extLst>
          </p:cNvPr>
          <p:cNvSpPr/>
          <p:nvPr/>
        </p:nvSpPr>
        <p:spPr>
          <a:xfrm>
            <a:off x="2826327" y="5197779"/>
            <a:ext cx="1123102" cy="46395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A37E4B0-DBD7-C3B2-8DB2-59A38CBD0CD8}"/>
              </a:ext>
            </a:extLst>
          </p:cNvPr>
          <p:cNvSpPr txBox="1"/>
          <p:nvPr/>
        </p:nvSpPr>
        <p:spPr>
          <a:xfrm>
            <a:off x="600900" y="4829590"/>
            <a:ext cx="2142836"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a:r>
              <a:rPr lang="en-US" dirty="0"/>
              <a:t>Future </a:t>
            </a:r>
            <a:r>
              <a:rPr lang="en-US" dirty="0" err="1"/>
              <a:t>direzioni</a:t>
            </a:r>
            <a:r>
              <a:rPr lang="en-US" dirty="0"/>
              <a:t> di </a:t>
            </a:r>
            <a:r>
              <a:rPr lang="en-US" dirty="0" err="1"/>
              <a:t>ricerca</a:t>
            </a:r>
            <a:endParaRPr lang="en-US" dirty="0"/>
          </a:p>
          <a:p>
            <a:pPr algn="ctr"/>
            <a:endParaRPr lang="en-US" dirty="0"/>
          </a:p>
          <a:p>
            <a:pPr algn="ctr"/>
            <a:endParaRPr lang="en-US" dirty="0"/>
          </a:p>
        </p:txBody>
      </p:sp>
    </p:spTree>
    <p:extLst>
      <p:ext uri="{BB962C8B-B14F-4D97-AF65-F5344CB8AC3E}">
        <p14:creationId xmlns:p14="http://schemas.microsoft.com/office/powerpoint/2010/main" val="1948791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37" y="1148862"/>
            <a:ext cx="11453447" cy="1148436"/>
          </a:xfrm>
        </p:spPr>
        <p:txBody>
          <a:bodyPr anchor="ctr">
            <a:normAutofit/>
          </a:bodyPr>
          <a:lstStyle/>
          <a:p>
            <a:r>
              <a:rPr lang="en-US" dirty="0"/>
              <a:t>How do YOU notice?</a:t>
            </a:r>
          </a:p>
        </p:txBody>
      </p:sp>
      <p:sp>
        <p:nvSpPr>
          <p:cNvPr id="3" name="Content Placeholder 2"/>
          <p:cNvSpPr>
            <a:spLocks noGrp="1"/>
          </p:cNvSpPr>
          <p:nvPr>
            <p:ph sz="half" idx="2"/>
          </p:nvPr>
        </p:nvSpPr>
        <p:spPr>
          <a:xfrm>
            <a:off x="6339254" y="2670968"/>
            <a:ext cx="5656384" cy="3879665"/>
          </a:xfrm>
        </p:spPr>
        <p:txBody>
          <a:bodyPr>
            <a:normAutofit/>
          </a:bodyPr>
          <a:lstStyle/>
          <a:p>
            <a:pPr marL="0" indent="0">
              <a:buNone/>
            </a:pPr>
            <a:r>
              <a:rPr lang="en-US" dirty="0" err="1"/>
              <a:t>Tornate</a:t>
            </a:r>
            <a:r>
              <a:rPr lang="en-US" dirty="0"/>
              <a:t> </a:t>
            </a:r>
            <a:r>
              <a:rPr lang="en-US" dirty="0" err="1"/>
              <a:t>agli</a:t>
            </a:r>
            <a:r>
              <a:rPr lang="en-US" dirty="0"/>
              <a:t> </a:t>
            </a:r>
            <a:r>
              <a:rPr lang="en-US" dirty="0" err="1"/>
              <a:t>appunti</a:t>
            </a:r>
            <a:r>
              <a:rPr lang="en-US" dirty="0"/>
              <a:t> </a:t>
            </a:r>
            <a:r>
              <a:rPr lang="en-US" dirty="0" err="1"/>
              <a:t>che</a:t>
            </a:r>
            <a:r>
              <a:rPr lang="en-US" dirty="0"/>
              <a:t> </a:t>
            </a:r>
            <a:r>
              <a:rPr lang="en-US" dirty="0" err="1"/>
              <a:t>avete</a:t>
            </a:r>
            <a:r>
              <a:rPr lang="en-US" dirty="0"/>
              <a:t> </a:t>
            </a:r>
            <a:r>
              <a:rPr lang="en-US" dirty="0" err="1"/>
              <a:t>preso</a:t>
            </a:r>
            <a:r>
              <a:rPr lang="en-US" dirty="0"/>
              <a:t> prima </a:t>
            </a:r>
            <a:r>
              <a:rPr lang="en-US" dirty="0" err="1"/>
              <a:t>sul</a:t>
            </a:r>
            <a:r>
              <a:rPr lang="en-US" dirty="0"/>
              <a:t> video.</a:t>
            </a:r>
          </a:p>
          <a:p>
            <a:pPr marL="0" indent="0">
              <a:buNone/>
            </a:pPr>
            <a:endParaRPr lang="en-US" dirty="0"/>
          </a:p>
          <a:p>
            <a:pPr marL="0" indent="0">
              <a:buNone/>
            </a:pPr>
            <a:r>
              <a:rPr lang="en-US" dirty="0"/>
              <a:t>Che </a:t>
            </a:r>
            <a:r>
              <a:rPr lang="en-US" dirty="0" err="1"/>
              <a:t>punteggio</a:t>
            </a:r>
            <a:r>
              <a:rPr lang="en-US" dirty="0"/>
              <a:t> vi </a:t>
            </a:r>
            <a:r>
              <a:rPr lang="en-US" dirty="0" err="1"/>
              <a:t>dareste</a:t>
            </a:r>
            <a:r>
              <a:rPr lang="en-US" dirty="0"/>
              <a:t>?</a:t>
            </a:r>
          </a:p>
        </p:txBody>
      </p:sp>
      <p:sp>
        <p:nvSpPr>
          <p:cNvPr id="9" name="Slide Number Placeholder 4">
            <a:extLst>
              <a:ext uri="{FF2B5EF4-FFF2-40B4-BE49-F238E27FC236}">
                <a16:creationId xmlns:a16="http://schemas.microsoft.com/office/drawing/2014/main" id="{5A2610F4-16FA-5A2B-6397-C052695DECF8}"/>
              </a:ext>
            </a:extLst>
          </p:cNvPr>
          <p:cNvSpPr>
            <a:spLocks noGrp="1"/>
          </p:cNvSpPr>
          <p:nvPr>
            <p:ph type="sldNum" sz="quarter" idx="12"/>
          </p:nvPr>
        </p:nvSpPr>
        <p:spPr>
          <a:xfrm>
            <a:off x="9167446" y="6368071"/>
            <a:ext cx="2661138" cy="365125"/>
          </a:xfrm>
        </p:spPr>
        <p:txBody>
          <a:bodyPr/>
          <a:lstStyle/>
          <a:p>
            <a:pPr>
              <a:spcAft>
                <a:spcPts val="600"/>
              </a:spcAft>
            </a:pPr>
            <a:fld id="{2736033C-E73B-A642-9689-43B8A9731BD9}" type="slidenum">
              <a:rPr lang="en-US" smtClean="0"/>
              <a:pPr>
                <a:spcAft>
                  <a:spcPts val="600"/>
                </a:spcAft>
              </a:pPr>
              <a:t>30</a:t>
            </a:fld>
            <a:endParaRPr lang="en-US"/>
          </a:p>
        </p:txBody>
      </p:sp>
      <p:sp>
        <p:nvSpPr>
          <p:cNvPr id="6" name="TextBox 5">
            <a:extLst>
              <a:ext uri="{FF2B5EF4-FFF2-40B4-BE49-F238E27FC236}">
                <a16:creationId xmlns:a16="http://schemas.microsoft.com/office/drawing/2014/main" id="{9E648443-372A-2297-1F99-B678FAE3DEA8}"/>
              </a:ext>
            </a:extLst>
          </p:cNvPr>
          <p:cNvSpPr txBox="1"/>
          <p:nvPr/>
        </p:nvSpPr>
        <p:spPr>
          <a:xfrm>
            <a:off x="6197600" y="796988"/>
            <a:ext cx="6096000" cy="1593450"/>
          </a:xfrm>
          <a:prstGeom prst="rect">
            <a:avLst/>
          </a:prstGeom>
          <a:noFill/>
        </p:spPr>
        <p:txBody>
          <a:bodyPr wrap="square">
            <a:spAutoFit/>
          </a:bodyPr>
          <a:lstStyle/>
          <a:p>
            <a:pPr algn="l" hangingPunct="0">
              <a:lnSpc>
                <a:spcPct val="125000"/>
              </a:lnSpc>
            </a:pPr>
            <a:r>
              <a:rPr lang="en-US" sz="2000" b="0" i="1" u="none" strike="noStrike" dirty="0">
                <a:solidFill>
                  <a:srgbClr val="595959"/>
                </a:solidFill>
                <a:effectLst/>
                <a:latin typeface="Arial" panose="020B0604020202020204" pitchFamily="34" charset="0"/>
              </a:rPr>
              <a:t>On St. Patrick’s day, Megan found 4 gold coins. Megan’s brother, Ryan, found some, too. If they found 10 coins altogether, how many gold coins did Ryan find?</a:t>
            </a:r>
            <a:endParaRPr lang="en-US" sz="2000" b="1" dirty="0">
              <a:solidFill>
                <a:srgbClr val="4E504F"/>
              </a:solidFill>
              <a:latin typeface="Arial" panose="020B0604020202020204" pitchFamily="34" charset="0"/>
              <a:cs typeface="Arial" panose="020B0604020202020204" pitchFamily="34" charset="0"/>
            </a:endParaRPr>
          </a:p>
        </p:txBody>
      </p:sp>
      <p:pic>
        <p:nvPicPr>
          <p:cNvPr id="7" name="Picture 6" descr="Close-up of a camera lens">
            <a:extLst>
              <a:ext uri="{FF2B5EF4-FFF2-40B4-BE49-F238E27FC236}">
                <a16:creationId xmlns:a16="http://schemas.microsoft.com/office/drawing/2014/main" id="{83F53643-AC8B-6BD1-67C6-EFC89FAFEA52}"/>
              </a:ext>
            </a:extLst>
          </p:cNvPr>
          <p:cNvPicPr>
            <a:picLocks noChangeAspect="1"/>
          </p:cNvPicPr>
          <p:nvPr/>
        </p:nvPicPr>
        <p:blipFill>
          <a:blip r:embed="rId3"/>
          <a:stretch>
            <a:fillRect/>
          </a:stretch>
        </p:blipFill>
        <p:spPr>
          <a:xfrm>
            <a:off x="872643" y="2902107"/>
            <a:ext cx="4980104" cy="2635954"/>
          </a:xfrm>
          <a:prstGeom prst="rect">
            <a:avLst/>
          </a:prstGeom>
        </p:spPr>
      </p:pic>
    </p:spTree>
    <p:extLst>
      <p:ext uri="{BB962C8B-B14F-4D97-AF65-F5344CB8AC3E}">
        <p14:creationId xmlns:p14="http://schemas.microsoft.com/office/powerpoint/2010/main" val="1683151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6480" y="49034"/>
            <a:ext cx="7729728" cy="1188720"/>
          </a:xfrm>
        </p:spPr>
        <p:txBody>
          <a:bodyPr>
            <a:normAutofit/>
          </a:bodyPr>
          <a:lstStyle/>
          <a:p>
            <a:r>
              <a:rPr lang="en-US" sz="3600" dirty="0"/>
              <a:t>Dimensions of Usable Knowledge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3406223"/>
              </p:ext>
            </p:extLst>
          </p:nvPr>
        </p:nvGraphicFramePr>
        <p:xfrm>
          <a:off x="585787" y="1167890"/>
          <a:ext cx="11029950" cy="5019773"/>
        </p:xfrm>
        <a:graphic>
          <a:graphicData uri="http://schemas.openxmlformats.org/drawingml/2006/table">
            <a:tbl>
              <a:tblPr firstRow="1" bandRow="1">
                <a:tableStyleId>{9DCAF9ED-07DC-4A11-8D7F-57B35C25682E}</a:tableStyleId>
              </a:tblPr>
              <a:tblGrid>
                <a:gridCol w="2454055">
                  <a:extLst>
                    <a:ext uri="{9D8B030D-6E8A-4147-A177-3AD203B41FA5}">
                      <a16:colId xmlns:a16="http://schemas.microsoft.com/office/drawing/2014/main" val="20000"/>
                    </a:ext>
                  </a:extLst>
                </a:gridCol>
                <a:gridCol w="1855506">
                  <a:extLst>
                    <a:ext uri="{9D8B030D-6E8A-4147-A177-3AD203B41FA5}">
                      <a16:colId xmlns:a16="http://schemas.microsoft.com/office/drawing/2014/main" val="20001"/>
                    </a:ext>
                  </a:extLst>
                </a:gridCol>
                <a:gridCol w="3092509">
                  <a:extLst>
                    <a:ext uri="{9D8B030D-6E8A-4147-A177-3AD203B41FA5}">
                      <a16:colId xmlns:a16="http://schemas.microsoft.com/office/drawing/2014/main" val="20002"/>
                    </a:ext>
                  </a:extLst>
                </a:gridCol>
                <a:gridCol w="3627880">
                  <a:extLst>
                    <a:ext uri="{9D8B030D-6E8A-4147-A177-3AD203B41FA5}">
                      <a16:colId xmlns:a16="http://schemas.microsoft.com/office/drawing/2014/main" val="20003"/>
                    </a:ext>
                  </a:extLst>
                </a:gridCol>
              </a:tblGrid>
              <a:tr h="468752">
                <a:tc>
                  <a:txBody>
                    <a:bodyPr/>
                    <a:lstStyle/>
                    <a:p>
                      <a:pPr algn="ctr"/>
                      <a:r>
                        <a:rPr lang="en-US" sz="2000" dirty="0"/>
                        <a:t>Dimension</a:t>
                      </a:r>
                    </a:p>
                  </a:txBody>
                  <a:tcPr/>
                </a:tc>
                <a:tc>
                  <a:txBody>
                    <a:bodyPr/>
                    <a:lstStyle/>
                    <a:p>
                      <a:pPr algn="ctr"/>
                      <a:r>
                        <a:rPr lang="en-US" sz="2000" dirty="0"/>
                        <a:t>0</a:t>
                      </a:r>
                    </a:p>
                  </a:txBody>
                  <a:tcPr anchor="ctr"/>
                </a:tc>
                <a:tc>
                  <a:txBody>
                    <a:bodyPr/>
                    <a:lstStyle/>
                    <a:p>
                      <a:pPr algn="ctr">
                        <a:spcBef>
                          <a:spcPts val="0"/>
                        </a:spcBef>
                      </a:pPr>
                      <a:r>
                        <a:rPr lang="en-US" sz="2000" dirty="0"/>
                        <a:t>1</a:t>
                      </a:r>
                    </a:p>
                  </a:txBody>
                  <a:tcPr anchor="ctr"/>
                </a:tc>
                <a:tc>
                  <a:txBody>
                    <a:bodyPr/>
                    <a:lstStyle/>
                    <a:p>
                      <a:pPr algn="ctr"/>
                      <a:endParaRPr lang="en-US" sz="2000" dirty="0"/>
                    </a:p>
                  </a:txBody>
                  <a:tcPr anchor="ctr"/>
                </a:tc>
                <a:extLst>
                  <a:ext uri="{0D108BD9-81ED-4DB2-BD59-A6C34878D82A}">
                    <a16:rowId xmlns:a16="http://schemas.microsoft.com/office/drawing/2014/main" val="10000"/>
                  </a:ext>
                </a:extLst>
              </a:tr>
              <a:tr h="757749">
                <a:tc>
                  <a:txBody>
                    <a:bodyPr/>
                    <a:lstStyle/>
                    <a:p>
                      <a:r>
                        <a:rPr lang="en-US" sz="2000" b="1" dirty="0"/>
                        <a:t>Math</a:t>
                      </a:r>
                      <a:r>
                        <a:rPr lang="en-US" sz="2000" b="1" baseline="0" dirty="0"/>
                        <a:t> Content</a:t>
                      </a:r>
                      <a:endParaRPr lang="en-US" sz="2000" b="1" dirty="0"/>
                    </a:p>
                  </a:txBody>
                  <a:tcPr/>
                </a:tc>
                <a:tc>
                  <a:txBody>
                    <a:bodyPr/>
                    <a:lstStyle/>
                    <a:p>
                      <a:r>
                        <a:rPr lang="en-US" sz="2000" dirty="0"/>
                        <a:t>Not included</a:t>
                      </a:r>
                    </a:p>
                  </a:txBody>
                  <a:tcPr/>
                </a:tc>
                <a:tc>
                  <a:txBody>
                    <a:bodyPr/>
                    <a:lstStyle/>
                    <a:p>
                      <a:r>
                        <a:rPr lang="en-US" sz="2000" dirty="0"/>
                        <a:t>Math visible in the clip</a:t>
                      </a:r>
                    </a:p>
                  </a:txBody>
                  <a:tcPr/>
                </a:tc>
                <a:tc>
                  <a:txBody>
                    <a:bodyPr/>
                    <a:lstStyle/>
                    <a:p>
                      <a:r>
                        <a:rPr lang="en-US" sz="2000" dirty="0"/>
                        <a:t>Includes math ideas not visible in the clip</a:t>
                      </a:r>
                    </a:p>
                  </a:txBody>
                  <a:tcPr/>
                </a:tc>
                <a:extLst>
                  <a:ext uri="{0D108BD9-81ED-4DB2-BD59-A6C34878D82A}">
                    <a16:rowId xmlns:a16="http://schemas.microsoft.com/office/drawing/2014/main" val="10001"/>
                  </a:ext>
                </a:extLst>
              </a:tr>
              <a:tr h="1416662">
                <a:tc>
                  <a:txBody>
                    <a:bodyPr/>
                    <a:lstStyle/>
                    <a:p>
                      <a:r>
                        <a:rPr lang="en-US" sz="2000" b="1" dirty="0"/>
                        <a:t>Student</a:t>
                      </a:r>
                      <a:r>
                        <a:rPr lang="en-US" sz="2000" b="1" baseline="0" dirty="0"/>
                        <a:t> Thinking</a:t>
                      </a:r>
                      <a:endParaRPr lang="en-US" sz="2000" b="1" dirty="0"/>
                    </a:p>
                  </a:txBody>
                  <a:tcPr/>
                </a:tc>
                <a:tc>
                  <a:txBody>
                    <a:bodyPr/>
                    <a:lstStyle/>
                    <a:p>
                      <a:r>
                        <a:rPr lang="en-US" sz="2000" dirty="0"/>
                        <a:t>Not included</a:t>
                      </a:r>
                    </a:p>
                  </a:txBody>
                  <a:tcPr/>
                </a:tc>
                <a:tc>
                  <a:txBody>
                    <a:bodyPr/>
                    <a:lstStyle/>
                    <a:p>
                      <a:r>
                        <a:rPr lang="en-US" sz="2000" dirty="0"/>
                        <a:t>Analysis of student thinking as it relates to mathematics</a:t>
                      </a:r>
                    </a:p>
                  </a:txBody>
                  <a:tcPr/>
                </a:tc>
                <a:tc>
                  <a:txBody>
                    <a:bodyPr/>
                    <a:lstStyle/>
                    <a:p>
                      <a:r>
                        <a:rPr lang="en-US" sz="2000" kern="1200" dirty="0">
                          <a:solidFill>
                            <a:schemeClr val="dk1"/>
                          </a:solidFill>
                          <a:effectLst/>
                        </a:rPr>
                        <a:t>Student math thinking is explained, synthesized, or generalized</a:t>
                      </a:r>
                      <a:endParaRPr lang="en-US" sz="2000" dirty="0"/>
                    </a:p>
                  </a:txBody>
                  <a:tcPr/>
                </a:tc>
                <a:extLst>
                  <a:ext uri="{0D108BD9-81ED-4DB2-BD59-A6C34878D82A}">
                    <a16:rowId xmlns:a16="http://schemas.microsoft.com/office/drawing/2014/main" val="10002"/>
                  </a:ext>
                </a:extLst>
              </a:tr>
              <a:tr h="1188305">
                <a:tc>
                  <a:txBody>
                    <a:bodyPr/>
                    <a:lstStyle/>
                    <a:p>
                      <a:r>
                        <a:rPr lang="en-US" sz="2000" b="1" dirty="0"/>
                        <a:t>Suggestion for Improvement</a:t>
                      </a:r>
                    </a:p>
                  </a:txBody>
                  <a:tcPr/>
                </a:tc>
                <a:tc>
                  <a:txBody>
                    <a:bodyPr/>
                    <a:lstStyle/>
                    <a:p>
                      <a:r>
                        <a:rPr lang="en-US" sz="2000" dirty="0"/>
                        <a:t>Not included</a:t>
                      </a:r>
                    </a:p>
                  </a:txBody>
                  <a:tcPr/>
                </a:tc>
                <a:tc>
                  <a:txBody>
                    <a:bodyPr/>
                    <a:lstStyle/>
                    <a:p>
                      <a:r>
                        <a:rPr lang="en-US" sz="2000" dirty="0"/>
                        <a:t>Clear suggestion for improving</a:t>
                      </a:r>
                      <a:r>
                        <a:rPr lang="en-US" sz="2000" baseline="0" dirty="0"/>
                        <a:t> math learning</a:t>
                      </a:r>
                      <a:endParaRPr lang="en-US" sz="2000" dirty="0"/>
                    </a:p>
                  </a:txBody>
                  <a:tcPr/>
                </a:tc>
                <a:tc>
                  <a:txBody>
                    <a:bodyPr/>
                    <a:lstStyle/>
                    <a:p>
                      <a:r>
                        <a:rPr lang="en-US" sz="2000" dirty="0"/>
                        <a:t>Clear suggestion linked to specific</a:t>
                      </a:r>
                      <a:r>
                        <a:rPr lang="en-US" sz="2000" baseline="0" dirty="0"/>
                        <a:t> mathematics</a:t>
                      </a:r>
                      <a:endParaRPr lang="en-US" sz="2000" dirty="0"/>
                    </a:p>
                  </a:txBody>
                  <a:tcPr/>
                </a:tc>
                <a:extLst>
                  <a:ext uri="{0D108BD9-81ED-4DB2-BD59-A6C34878D82A}">
                    <a16:rowId xmlns:a16="http://schemas.microsoft.com/office/drawing/2014/main" val="10003"/>
                  </a:ext>
                </a:extLst>
              </a:tr>
              <a:tr h="1188305">
                <a:tc>
                  <a:txBody>
                    <a:bodyPr/>
                    <a:lstStyle/>
                    <a:p>
                      <a:r>
                        <a:rPr lang="en-US" sz="2000" b="1" dirty="0"/>
                        <a:t>Depth of Interpretation</a:t>
                      </a:r>
                    </a:p>
                  </a:txBody>
                  <a:tcPr/>
                </a:tc>
                <a:tc>
                  <a:txBody>
                    <a:bodyPr/>
                    <a:lstStyle/>
                    <a:p>
                      <a:r>
                        <a:rPr lang="en-US" sz="2000" dirty="0"/>
                        <a:t>Descriptive comments</a:t>
                      </a:r>
                    </a:p>
                  </a:txBody>
                  <a:tcPr/>
                </a:tc>
                <a:tc>
                  <a:txBody>
                    <a:bodyPr/>
                    <a:lstStyle/>
                    <a:p>
                      <a:r>
                        <a:rPr lang="en-US" sz="2000" kern="1200" dirty="0">
                          <a:solidFill>
                            <a:schemeClr val="dk1"/>
                          </a:solidFill>
                          <a:effectLst/>
                        </a:rPr>
                        <a:t>Substantiated interpretation </a:t>
                      </a:r>
                      <a:endParaRPr lang="en-US" sz="2000" dirty="0"/>
                    </a:p>
                  </a:txBody>
                  <a:tcPr/>
                </a:tc>
                <a:tc>
                  <a:txBody>
                    <a:bodyPr/>
                    <a:lstStyle/>
                    <a:p>
                      <a:r>
                        <a:rPr lang="en-US" sz="2000" dirty="0"/>
                        <a:t>Several </a:t>
                      </a:r>
                      <a:r>
                        <a:rPr lang="en-US" sz="2000" kern="1200" dirty="0">
                          <a:solidFill>
                            <a:schemeClr val="dk1"/>
                          </a:solidFill>
                          <a:effectLst/>
                        </a:rPr>
                        <a:t>substantiated interpretations</a:t>
                      </a:r>
                      <a:endParaRPr lang="en-US" sz="2000" dirty="0"/>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9341250" y="1246990"/>
            <a:ext cx="455629" cy="369332"/>
          </a:xfrm>
          <a:prstGeom prst="rect">
            <a:avLst/>
          </a:prstGeom>
          <a:noFill/>
        </p:spPr>
        <p:txBody>
          <a:bodyPr wrap="square" rtlCol="0">
            <a:spAutoFit/>
          </a:bodyPr>
          <a:lstStyle/>
          <a:p>
            <a:r>
              <a:rPr lang="en-US" b="1" dirty="0">
                <a:solidFill>
                  <a:schemeClr val="bg1"/>
                </a:solidFill>
              </a:rPr>
              <a:t>2</a:t>
            </a:r>
          </a:p>
        </p:txBody>
      </p:sp>
    </p:spTree>
    <p:extLst>
      <p:ext uri="{BB962C8B-B14F-4D97-AF65-F5344CB8AC3E}">
        <p14:creationId xmlns:p14="http://schemas.microsoft.com/office/powerpoint/2010/main" val="816519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8B133-F004-DD3F-80FE-FB087C1362DC}"/>
              </a:ext>
            </a:extLst>
          </p:cNvPr>
          <p:cNvSpPr>
            <a:spLocks noGrp="1"/>
          </p:cNvSpPr>
          <p:nvPr>
            <p:ph type="title"/>
          </p:nvPr>
        </p:nvSpPr>
        <p:spPr>
          <a:xfrm>
            <a:off x="947793" y="3319694"/>
            <a:ext cx="4396887" cy="1043355"/>
          </a:xfrm>
        </p:spPr>
        <p:txBody>
          <a:bodyPr anchor="b">
            <a:noAutofit/>
          </a:bodyPr>
          <a:lstStyle/>
          <a:p>
            <a:pPr algn="ctr"/>
            <a:r>
              <a:rPr lang="en-US" sz="4800" dirty="0"/>
              <a:t>Future </a:t>
            </a:r>
            <a:r>
              <a:rPr lang="en-US" sz="4800" dirty="0" err="1"/>
              <a:t>direzioni</a:t>
            </a:r>
            <a:r>
              <a:rPr lang="en-US" sz="4800" dirty="0"/>
              <a:t> di </a:t>
            </a:r>
            <a:r>
              <a:rPr lang="en-US" sz="4800" dirty="0" err="1"/>
              <a:t>ricerca</a:t>
            </a:r>
            <a:endParaRPr lang="en-US" sz="4800" dirty="0"/>
          </a:p>
        </p:txBody>
      </p:sp>
      <p:pic>
        <p:nvPicPr>
          <p:cNvPr id="6" name="Graphic 5" descr="Research with solid fill">
            <a:extLst>
              <a:ext uri="{FF2B5EF4-FFF2-40B4-BE49-F238E27FC236}">
                <a16:creationId xmlns:a16="http://schemas.microsoft.com/office/drawing/2014/main" id="{20F1FC3D-0111-A0A9-2B1F-E1E29D8EDF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30778" y="1184031"/>
            <a:ext cx="4677019" cy="4677019"/>
          </a:xfrm>
          <a:prstGeom prst="rect">
            <a:avLst/>
          </a:prstGeom>
        </p:spPr>
      </p:pic>
      <p:sp>
        <p:nvSpPr>
          <p:cNvPr id="4" name="Slide Number Placeholder 3">
            <a:extLst>
              <a:ext uri="{FF2B5EF4-FFF2-40B4-BE49-F238E27FC236}">
                <a16:creationId xmlns:a16="http://schemas.microsoft.com/office/drawing/2014/main" id="{CE9898EE-C624-F64D-58D8-6878FE0AE7E1}"/>
              </a:ext>
            </a:extLst>
          </p:cNvPr>
          <p:cNvSpPr>
            <a:spLocks noGrp="1"/>
          </p:cNvSpPr>
          <p:nvPr>
            <p:ph type="sldNum" sz="quarter" idx="12"/>
          </p:nvPr>
        </p:nvSpPr>
        <p:spPr>
          <a:xfrm>
            <a:off x="9167446" y="6368071"/>
            <a:ext cx="2661138" cy="365125"/>
          </a:xfrm>
        </p:spPr>
        <p:txBody>
          <a:bodyPr anchor="ctr">
            <a:normAutofit/>
          </a:bodyPr>
          <a:lstStyle/>
          <a:p>
            <a:pPr>
              <a:spcAft>
                <a:spcPts val="600"/>
              </a:spcAft>
            </a:pPr>
            <a:fld id="{2736033C-E73B-A642-9689-43B8A9731BD9}" type="slidenum">
              <a:rPr lang="en-US" smtClean="0"/>
              <a:pPr>
                <a:spcAft>
                  <a:spcPts val="600"/>
                </a:spcAft>
              </a:pPr>
              <a:t>32</a:t>
            </a:fld>
            <a:endParaRPr lang="en-US"/>
          </a:p>
        </p:txBody>
      </p:sp>
    </p:spTree>
    <p:extLst>
      <p:ext uri="{BB962C8B-B14F-4D97-AF65-F5344CB8AC3E}">
        <p14:creationId xmlns:p14="http://schemas.microsoft.com/office/powerpoint/2010/main" val="3239556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2566-E775-09A1-CA07-A192D3795718}"/>
              </a:ext>
            </a:extLst>
          </p:cNvPr>
          <p:cNvSpPr>
            <a:spLocks noGrp="1"/>
          </p:cNvSpPr>
          <p:nvPr>
            <p:ph type="title"/>
          </p:nvPr>
        </p:nvSpPr>
        <p:spPr>
          <a:xfrm>
            <a:off x="569102" y="994724"/>
            <a:ext cx="11453446" cy="612165"/>
          </a:xfrm>
        </p:spPr>
        <p:txBody>
          <a:bodyPr>
            <a:noAutofit/>
          </a:bodyPr>
          <a:lstStyle/>
          <a:p>
            <a:pPr algn="ctr"/>
            <a:r>
              <a:rPr lang="en-US" sz="3200" b="1" dirty="0"/>
              <a:t>Promises and Challenges of Using Video to Develop University Teachers’ Competencies</a:t>
            </a:r>
          </a:p>
        </p:txBody>
      </p:sp>
      <p:sp>
        <p:nvSpPr>
          <p:cNvPr id="4" name="Text Placeholder 3">
            <a:extLst>
              <a:ext uri="{FF2B5EF4-FFF2-40B4-BE49-F238E27FC236}">
                <a16:creationId xmlns:a16="http://schemas.microsoft.com/office/drawing/2014/main" id="{7F8D612C-9E14-E71B-03D8-449505359CE0}"/>
              </a:ext>
            </a:extLst>
          </p:cNvPr>
          <p:cNvSpPr>
            <a:spLocks noGrp="1"/>
          </p:cNvSpPr>
          <p:nvPr>
            <p:ph type="body" idx="1"/>
          </p:nvPr>
        </p:nvSpPr>
        <p:spPr/>
        <p:txBody>
          <a:bodyPr>
            <a:normAutofit/>
          </a:bodyPr>
          <a:lstStyle/>
          <a:p>
            <a:r>
              <a:rPr lang="en-US" sz="3200" dirty="0"/>
              <a:t>Promises</a:t>
            </a:r>
          </a:p>
        </p:txBody>
      </p:sp>
      <p:sp>
        <p:nvSpPr>
          <p:cNvPr id="5" name="Content Placeholder 4">
            <a:extLst>
              <a:ext uri="{FF2B5EF4-FFF2-40B4-BE49-F238E27FC236}">
                <a16:creationId xmlns:a16="http://schemas.microsoft.com/office/drawing/2014/main" id="{17872A09-36E7-BC9F-416F-1D8BE50FB12B}"/>
              </a:ext>
            </a:extLst>
          </p:cNvPr>
          <p:cNvSpPr>
            <a:spLocks noGrp="1"/>
          </p:cNvSpPr>
          <p:nvPr>
            <p:ph sz="half" idx="2"/>
          </p:nvPr>
        </p:nvSpPr>
        <p:spPr/>
        <p:txBody>
          <a:bodyPr/>
          <a:lstStyle/>
          <a:p>
            <a:r>
              <a:rPr lang="en-US" dirty="0"/>
              <a:t>Build on existing theoretical frameworks and empirical research </a:t>
            </a:r>
          </a:p>
          <a:p>
            <a:r>
              <a:rPr lang="en-US" dirty="0"/>
              <a:t>Global attention and awareness of importance of high-quality university instruction</a:t>
            </a:r>
          </a:p>
          <a:p>
            <a:r>
              <a:rPr lang="en-US" dirty="0"/>
              <a:t>Inclusive and diverse university requires a new vision</a:t>
            </a:r>
          </a:p>
        </p:txBody>
      </p:sp>
      <p:sp>
        <p:nvSpPr>
          <p:cNvPr id="6" name="Text Placeholder 5">
            <a:extLst>
              <a:ext uri="{FF2B5EF4-FFF2-40B4-BE49-F238E27FC236}">
                <a16:creationId xmlns:a16="http://schemas.microsoft.com/office/drawing/2014/main" id="{EC1A332F-F379-8519-DCD5-D2A7BF8B1B17}"/>
              </a:ext>
            </a:extLst>
          </p:cNvPr>
          <p:cNvSpPr>
            <a:spLocks noGrp="1"/>
          </p:cNvSpPr>
          <p:nvPr>
            <p:ph type="body" sz="quarter" idx="3"/>
          </p:nvPr>
        </p:nvSpPr>
        <p:spPr/>
        <p:txBody>
          <a:bodyPr>
            <a:normAutofit/>
          </a:bodyPr>
          <a:lstStyle/>
          <a:p>
            <a:r>
              <a:rPr lang="en-US" sz="3200" dirty="0"/>
              <a:t>Challenges</a:t>
            </a:r>
          </a:p>
        </p:txBody>
      </p:sp>
      <p:sp>
        <p:nvSpPr>
          <p:cNvPr id="7" name="Content Placeholder 6">
            <a:extLst>
              <a:ext uri="{FF2B5EF4-FFF2-40B4-BE49-F238E27FC236}">
                <a16:creationId xmlns:a16="http://schemas.microsoft.com/office/drawing/2014/main" id="{FF2509FC-5762-BDC2-BAEB-E8945A8EB941}"/>
              </a:ext>
            </a:extLst>
          </p:cNvPr>
          <p:cNvSpPr>
            <a:spLocks noGrp="1"/>
          </p:cNvSpPr>
          <p:nvPr>
            <p:ph sz="quarter" idx="4"/>
          </p:nvPr>
        </p:nvSpPr>
        <p:spPr/>
        <p:txBody>
          <a:bodyPr/>
          <a:lstStyle/>
          <a:p>
            <a:r>
              <a:rPr lang="en-US" dirty="0"/>
              <a:t>Culturally and historically ingrained ways of doing university teaching</a:t>
            </a:r>
          </a:p>
          <a:p>
            <a:r>
              <a:rPr lang="en-US" dirty="0"/>
              <a:t>Competing tasks of university professors</a:t>
            </a:r>
          </a:p>
          <a:p>
            <a:endParaRPr lang="en-US" dirty="0"/>
          </a:p>
        </p:txBody>
      </p:sp>
      <p:pic>
        <p:nvPicPr>
          <p:cNvPr id="8" name="Content Placeholder 8">
            <a:extLst>
              <a:ext uri="{FF2B5EF4-FFF2-40B4-BE49-F238E27FC236}">
                <a16:creationId xmlns:a16="http://schemas.microsoft.com/office/drawing/2014/main" id="{060510FA-74DC-8337-AD03-1AF173FB12A2}"/>
              </a:ext>
            </a:extLst>
          </p:cNvPr>
          <p:cNvPicPr>
            <a:picLocks noChangeAspect="1"/>
          </p:cNvPicPr>
          <p:nvPr/>
        </p:nvPicPr>
        <p:blipFill>
          <a:blip r:embed="rId2"/>
          <a:stretch>
            <a:fillRect/>
          </a:stretch>
        </p:blipFill>
        <p:spPr>
          <a:xfrm>
            <a:off x="-1" y="6341594"/>
            <a:ext cx="12192001" cy="577317"/>
          </a:xfrm>
          <a:prstGeom prst="rect">
            <a:avLst/>
          </a:prstGeom>
        </p:spPr>
      </p:pic>
    </p:spTree>
    <p:extLst>
      <p:ext uri="{BB962C8B-B14F-4D97-AF65-F5344CB8AC3E}">
        <p14:creationId xmlns:p14="http://schemas.microsoft.com/office/powerpoint/2010/main" val="1067356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416" y="295682"/>
            <a:ext cx="11453447" cy="1172308"/>
          </a:xfrm>
        </p:spPr>
        <p:txBody>
          <a:bodyPr>
            <a:normAutofit/>
          </a:bodyPr>
          <a:lstStyle/>
          <a:p>
            <a:r>
              <a:rPr lang="en-US" sz="3600" dirty="0"/>
              <a:t>Noticing and </a:t>
            </a:r>
            <a:r>
              <a:rPr lang="en-US" sz="3600" dirty="0" err="1"/>
              <a:t>Didattica</a:t>
            </a:r>
            <a:r>
              <a:rPr lang="en-US" sz="3600" dirty="0"/>
              <a:t> </a:t>
            </a:r>
            <a:r>
              <a:rPr lang="en-US" sz="3600" dirty="0" err="1"/>
              <a:t>Universitaria</a:t>
            </a:r>
            <a:r>
              <a:rPr lang="en-US" sz="3600" dirty="0"/>
              <a:t>: la </a:t>
            </a:r>
            <a:r>
              <a:rPr lang="en-US" sz="3600" dirty="0" err="1"/>
              <a:t>Ricerca</a:t>
            </a:r>
            <a:endParaRPr lang="en-US" sz="3600" dirty="0"/>
          </a:p>
        </p:txBody>
      </p:sp>
      <p:sp>
        <p:nvSpPr>
          <p:cNvPr id="3" name="Content Placeholder 2"/>
          <p:cNvSpPr>
            <a:spLocks noGrp="1"/>
          </p:cNvSpPr>
          <p:nvPr>
            <p:ph idx="1"/>
          </p:nvPr>
        </p:nvSpPr>
        <p:spPr>
          <a:xfrm>
            <a:off x="484094" y="881835"/>
            <a:ext cx="11371384" cy="5486235"/>
          </a:xfrm>
        </p:spPr>
        <p:txBody>
          <a:bodyPr>
            <a:normAutofit/>
          </a:bodyPr>
          <a:lstStyle/>
          <a:p>
            <a:pPr marL="0" indent="0">
              <a:buNone/>
            </a:pPr>
            <a:endParaRPr lang="en-US" dirty="0"/>
          </a:p>
          <a:p>
            <a:r>
              <a:rPr lang="en-US" dirty="0" err="1"/>
              <a:t>Chiarire</a:t>
            </a:r>
            <a:r>
              <a:rPr lang="en-US" dirty="0"/>
              <a:t> </a:t>
            </a:r>
            <a:r>
              <a:rPr lang="en-US" dirty="0" err="1"/>
              <a:t>prospettiva</a:t>
            </a:r>
            <a:r>
              <a:rPr lang="en-US" dirty="0"/>
              <a:t> </a:t>
            </a:r>
            <a:r>
              <a:rPr lang="en-US" dirty="0" err="1"/>
              <a:t>teorica</a:t>
            </a:r>
            <a:endParaRPr lang="en-US" dirty="0"/>
          </a:p>
          <a:p>
            <a:r>
              <a:rPr lang="en-US" dirty="0" err="1"/>
              <a:t>Progettare</a:t>
            </a:r>
            <a:r>
              <a:rPr lang="en-US" dirty="0"/>
              <a:t> la </a:t>
            </a:r>
            <a:r>
              <a:rPr lang="en-US" dirty="0" err="1"/>
              <a:t>formazione</a:t>
            </a:r>
            <a:r>
              <a:rPr lang="en-US" dirty="0"/>
              <a:t> con </a:t>
            </a:r>
            <a:r>
              <a:rPr lang="en-US" dirty="0" err="1"/>
              <a:t>attenzione</a:t>
            </a:r>
            <a:r>
              <a:rPr lang="en-US" dirty="0"/>
              <a:t> </a:t>
            </a:r>
            <a:r>
              <a:rPr lang="en-US" dirty="0" err="1"/>
              <a:t>agli</a:t>
            </a:r>
            <a:r>
              <a:rPr lang="en-US" dirty="0"/>
              <a:t> </a:t>
            </a:r>
            <a:r>
              <a:rPr lang="en-US" dirty="0" err="1"/>
              <a:t>obiettivi</a:t>
            </a:r>
            <a:r>
              <a:rPr lang="en-US" dirty="0"/>
              <a:t> </a:t>
            </a:r>
            <a:r>
              <a:rPr lang="en-US" dirty="0" err="1"/>
              <a:t>d’apprendimento</a:t>
            </a:r>
            <a:r>
              <a:rPr lang="en-US" dirty="0"/>
              <a:t> e </a:t>
            </a:r>
            <a:r>
              <a:rPr lang="en-US" dirty="0" err="1"/>
              <a:t>gli</a:t>
            </a:r>
            <a:r>
              <a:rPr lang="en-US" dirty="0"/>
              <a:t> </a:t>
            </a:r>
            <a:r>
              <a:rPr lang="en-US" dirty="0" err="1"/>
              <a:t>aspetti</a:t>
            </a:r>
            <a:r>
              <a:rPr lang="en-US" dirty="0"/>
              <a:t> del noticing/professional vision sui cui ci </a:t>
            </a:r>
            <a:r>
              <a:rPr lang="en-US" dirty="0" err="1"/>
              <a:t>si</a:t>
            </a:r>
            <a:r>
              <a:rPr lang="en-US" dirty="0"/>
              <a:t> </a:t>
            </a:r>
            <a:r>
              <a:rPr lang="en-US" dirty="0" err="1"/>
              <a:t>vuole</a:t>
            </a:r>
            <a:r>
              <a:rPr lang="en-US" dirty="0"/>
              <a:t> </a:t>
            </a:r>
            <a:r>
              <a:rPr lang="en-US" dirty="0" err="1"/>
              <a:t>soffermare</a:t>
            </a:r>
            <a:r>
              <a:rPr lang="en-US" dirty="0"/>
              <a:t> </a:t>
            </a:r>
          </a:p>
          <a:p>
            <a:r>
              <a:rPr lang="en-US" dirty="0" err="1"/>
              <a:t>Includere</a:t>
            </a:r>
            <a:r>
              <a:rPr lang="en-US" dirty="0"/>
              <a:t> </a:t>
            </a:r>
            <a:r>
              <a:rPr lang="en-US" dirty="0" err="1"/>
              <a:t>gia</a:t>
            </a:r>
            <a:r>
              <a:rPr lang="en-US" dirty="0"/>
              <a:t>` </a:t>
            </a:r>
            <a:r>
              <a:rPr lang="en-US" dirty="0" err="1"/>
              <a:t>dalle</a:t>
            </a:r>
            <a:r>
              <a:rPr lang="en-US" dirty="0"/>
              <a:t> </a:t>
            </a:r>
            <a:r>
              <a:rPr lang="en-US" dirty="0" err="1"/>
              <a:t>fasi</a:t>
            </a:r>
            <a:r>
              <a:rPr lang="en-US" dirty="0"/>
              <a:t> </a:t>
            </a:r>
            <a:r>
              <a:rPr lang="en-US" dirty="0" err="1"/>
              <a:t>iniziali</a:t>
            </a:r>
            <a:r>
              <a:rPr lang="en-US" dirty="0"/>
              <a:t> </a:t>
            </a:r>
            <a:r>
              <a:rPr lang="en-US" dirty="0" err="1"/>
              <a:t>misure</a:t>
            </a:r>
            <a:r>
              <a:rPr lang="en-US" dirty="0"/>
              <a:t> </a:t>
            </a:r>
            <a:r>
              <a:rPr lang="en-US" dirty="0" err="1"/>
              <a:t>sugli</a:t>
            </a:r>
            <a:r>
              <a:rPr lang="en-US" dirty="0"/>
              <a:t> </a:t>
            </a:r>
            <a:r>
              <a:rPr lang="en-US" dirty="0" err="1"/>
              <a:t>effetti</a:t>
            </a:r>
            <a:r>
              <a:rPr lang="en-US" dirty="0"/>
              <a:t> </a:t>
            </a:r>
            <a:r>
              <a:rPr lang="en-US" dirty="0" err="1"/>
              <a:t>della</a:t>
            </a:r>
            <a:r>
              <a:rPr lang="en-US" dirty="0"/>
              <a:t> </a:t>
            </a:r>
            <a:r>
              <a:rPr lang="en-US" dirty="0" err="1"/>
              <a:t>formazione</a:t>
            </a:r>
            <a:r>
              <a:rPr lang="en-US" dirty="0"/>
              <a:t> </a:t>
            </a:r>
            <a:r>
              <a:rPr lang="en-US" dirty="0" err="1"/>
              <a:t>sulle</a:t>
            </a:r>
            <a:r>
              <a:rPr lang="en-US" dirty="0"/>
              <a:t> practice </a:t>
            </a:r>
            <a:r>
              <a:rPr lang="en-US" dirty="0" err="1"/>
              <a:t>didattiche</a:t>
            </a:r>
            <a:endParaRPr lang="en-US" dirty="0"/>
          </a:p>
          <a:p>
            <a:r>
              <a:rPr lang="en-US" dirty="0" err="1"/>
              <a:t>Avvalersi</a:t>
            </a:r>
            <a:r>
              <a:rPr lang="en-US" dirty="0"/>
              <a:t> </a:t>
            </a:r>
            <a:r>
              <a:rPr lang="en-US" dirty="0" err="1"/>
              <a:t>della</a:t>
            </a:r>
            <a:r>
              <a:rPr lang="en-US" dirty="0"/>
              <a:t> </a:t>
            </a:r>
            <a:r>
              <a:rPr lang="en-US" dirty="0" err="1"/>
              <a:t>tecnologia</a:t>
            </a:r>
            <a:r>
              <a:rPr lang="en-US" dirty="0"/>
              <a:t> con </a:t>
            </a:r>
            <a:r>
              <a:rPr lang="en-US" dirty="0" err="1"/>
              <a:t>utilizzo</a:t>
            </a:r>
            <a:r>
              <a:rPr lang="en-US" dirty="0"/>
              <a:t> di software </a:t>
            </a:r>
            <a:r>
              <a:rPr lang="en-US" dirty="0" err="1"/>
              <a:t>che</a:t>
            </a:r>
            <a:r>
              <a:rPr lang="en-US" dirty="0"/>
              <a:t> </a:t>
            </a:r>
            <a:r>
              <a:rPr lang="en-US" dirty="0" err="1"/>
              <a:t>permettano</a:t>
            </a:r>
            <a:r>
              <a:rPr lang="en-US" dirty="0"/>
              <a:t> di </a:t>
            </a:r>
            <a:r>
              <a:rPr lang="en-US" dirty="0" err="1"/>
              <a:t>annotare</a:t>
            </a:r>
            <a:r>
              <a:rPr lang="en-US" dirty="0"/>
              <a:t> </a:t>
            </a:r>
            <a:r>
              <a:rPr lang="en-US" dirty="0" err="1"/>
              <a:t>i</a:t>
            </a:r>
            <a:r>
              <a:rPr lang="en-US" dirty="0"/>
              <a:t> video e </a:t>
            </a:r>
            <a:r>
              <a:rPr lang="en-US" dirty="0" err="1"/>
              <a:t>collaborare</a:t>
            </a:r>
            <a:r>
              <a:rPr lang="en-US" dirty="0"/>
              <a:t> </a:t>
            </a:r>
            <a:r>
              <a:rPr lang="en-US" dirty="0" err="1"/>
              <a:t>alla</a:t>
            </a:r>
            <a:r>
              <a:rPr lang="en-US" dirty="0"/>
              <a:t> </a:t>
            </a:r>
            <a:r>
              <a:rPr lang="en-US" dirty="0" err="1"/>
              <a:t>loro</a:t>
            </a:r>
            <a:r>
              <a:rPr lang="en-US" dirty="0"/>
              <a:t> </a:t>
            </a:r>
            <a:r>
              <a:rPr lang="en-US" dirty="0" err="1"/>
              <a:t>interpretazione</a:t>
            </a:r>
            <a:endParaRPr lang="en-US" dirty="0"/>
          </a:p>
          <a:p>
            <a:r>
              <a:rPr lang="en-US" dirty="0" err="1"/>
              <a:t>Soffermarsi</a:t>
            </a:r>
            <a:r>
              <a:rPr lang="en-US" dirty="0"/>
              <a:t> </a:t>
            </a:r>
            <a:r>
              <a:rPr lang="en-US" dirty="0" err="1"/>
              <a:t>sulla</a:t>
            </a:r>
            <a:r>
              <a:rPr lang="en-US" dirty="0"/>
              <a:t> </a:t>
            </a:r>
            <a:r>
              <a:rPr lang="en-US" dirty="0" err="1"/>
              <a:t>didattica</a:t>
            </a:r>
            <a:r>
              <a:rPr lang="en-US" dirty="0"/>
              <a:t> </a:t>
            </a:r>
            <a:r>
              <a:rPr lang="en-US" dirty="0" err="1"/>
              <a:t>inclusiva</a:t>
            </a:r>
            <a:r>
              <a:rPr lang="en-US" dirty="0"/>
              <a:t> </a:t>
            </a:r>
            <a:r>
              <a:rPr lang="en-US" dirty="0" err="1"/>
              <a:t>nel</a:t>
            </a:r>
            <a:r>
              <a:rPr lang="en-US" dirty="0"/>
              <a:t> </a:t>
            </a:r>
            <a:r>
              <a:rPr lang="en-US" dirty="0" err="1"/>
              <a:t>contesto</a:t>
            </a:r>
            <a:r>
              <a:rPr lang="en-US" dirty="0"/>
              <a:t> </a:t>
            </a:r>
            <a:r>
              <a:rPr lang="en-US" dirty="0" err="1"/>
              <a:t>universitario</a:t>
            </a:r>
            <a:r>
              <a:rPr lang="en-US" dirty="0"/>
              <a:t> e </a:t>
            </a:r>
            <a:r>
              <a:rPr lang="en-US" dirty="0" err="1"/>
              <a:t>su</a:t>
            </a:r>
            <a:r>
              <a:rPr lang="en-US" dirty="0"/>
              <a:t> quale </a:t>
            </a:r>
            <a:r>
              <a:rPr lang="en-US" dirty="0" err="1"/>
              <a:t>funzione</a:t>
            </a:r>
            <a:r>
              <a:rPr lang="en-US" dirty="0"/>
              <a:t> </a:t>
            </a:r>
            <a:r>
              <a:rPr lang="en-US" dirty="0" err="1"/>
              <a:t>il</a:t>
            </a:r>
            <a:r>
              <a:rPr lang="en-US" dirty="0"/>
              <a:t> noticing </a:t>
            </a:r>
            <a:r>
              <a:rPr lang="en-US" dirty="0" err="1"/>
              <a:t>possa</a:t>
            </a:r>
            <a:r>
              <a:rPr lang="en-US" dirty="0"/>
              <a:t> </a:t>
            </a:r>
            <a:r>
              <a:rPr lang="en-US" dirty="0" err="1"/>
              <a:t>avere</a:t>
            </a:r>
            <a:r>
              <a:rPr lang="en-US" dirty="0"/>
              <a:t> in </a:t>
            </a:r>
            <a:r>
              <a:rPr lang="en-US" dirty="0" err="1"/>
              <a:t>questo</a:t>
            </a:r>
            <a:r>
              <a:rPr lang="en-US" dirty="0"/>
              <a:t> </a:t>
            </a:r>
            <a:r>
              <a:rPr lang="en-US" dirty="0" err="1"/>
              <a:t>ambito</a:t>
            </a:r>
            <a:endParaRPr lang="en-US" dirty="0"/>
          </a:p>
        </p:txBody>
      </p:sp>
      <p:sp>
        <p:nvSpPr>
          <p:cNvPr id="4" name="Slide Number Placeholder 3"/>
          <p:cNvSpPr>
            <a:spLocks noGrp="1"/>
          </p:cNvSpPr>
          <p:nvPr>
            <p:ph type="sldNum" sz="quarter" idx="12"/>
          </p:nvPr>
        </p:nvSpPr>
        <p:spPr/>
        <p:txBody>
          <a:bodyPr/>
          <a:lstStyle/>
          <a:p>
            <a:fld id="{2736033C-E73B-A642-9689-43B8A9731BD9}" type="slidenum">
              <a:rPr lang="en-US" smtClean="0"/>
              <a:t>34</a:t>
            </a:fld>
            <a:endParaRPr lang="en-US" dirty="0"/>
          </a:p>
        </p:txBody>
      </p:sp>
    </p:spTree>
    <p:extLst>
      <p:ext uri="{BB962C8B-B14F-4D97-AF65-F5344CB8AC3E}">
        <p14:creationId xmlns:p14="http://schemas.microsoft.com/office/powerpoint/2010/main" val="268266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505" y="208636"/>
            <a:ext cx="11453447" cy="1172308"/>
          </a:xfrm>
        </p:spPr>
        <p:txBody>
          <a:bodyPr>
            <a:normAutofit/>
          </a:bodyPr>
          <a:lstStyle/>
          <a:p>
            <a:r>
              <a:rPr lang="en-US" sz="3600" b="1" dirty="0"/>
              <a:t>Per </a:t>
            </a:r>
            <a:r>
              <a:rPr lang="en-US" sz="3600" b="1" dirty="0" err="1"/>
              <a:t>Saperne</a:t>
            </a:r>
            <a:r>
              <a:rPr lang="en-US" sz="3600" b="1" dirty="0"/>
              <a:t> di </a:t>
            </a:r>
            <a:r>
              <a:rPr lang="en-US" sz="3600" b="1" dirty="0" err="1"/>
              <a:t>Piu</a:t>
            </a:r>
            <a:r>
              <a:rPr lang="en-US" sz="3600" b="1" dirty="0"/>
              <a:t>`</a:t>
            </a:r>
          </a:p>
        </p:txBody>
      </p:sp>
      <p:sp>
        <p:nvSpPr>
          <p:cNvPr id="3" name="Content Placeholder 2"/>
          <p:cNvSpPr>
            <a:spLocks noGrp="1"/>
          </p:cNvSpPr>
          <p:nvPr>
            <p:ph idx="1"/>
          </p:nvPr>
        </p:nvSpPr>
        <p:spPr>
          <a:xfrm>
            <a:off x="574157" y="1380944"/>
            <a:ext cx="11380775" cy="4351338"/>
          </a:xfrm>
        </p:spPr>
        <p:txBody>
          <a:bodyPr>
            <a:normAutofit/>
          </a:bodyPr>
          <a:lstStyle/>
          <a:p>
            <a:pPr>
              <a:buFont typeface="Wingdings" panose="05000000000000000000" pitchFamily="2" charset="2"/>
              <a:buChar char="§"/>
            </a:pPr>
            <a:r>
              <a:rPr lang="en-US" dirty="0">
                <a:hlinkClick r:id="rId3"/>
              </a:rPr>
              <a:t>http://faculty.sites.uci.edu/santagata/</a:t>
            </a:r>
            <a:endParaRPr lang="en-US" dirty="0"/>
          </a:p>
          <a:p>
            <a:pPr>
              <a:buFont typeface="Wingdings" panose="05000000000000000000" pitchFamily="2" charset="2"/>
              <a:buChar char="§"/>
            </a:pPr>
            <a:r>
              <a:rPr lang="en-US" dirty="0">
                <a:hlinkClick r:id="rId4"/>
              </a:rPr>
              <a:t>https://www.researchgate.net/profile/Rossella_Santagata</a:t>
            </a:r>
            <a:endParaRPr lang="en-US" dirty="0"/>
          </a:p>
          <a:p>
            <a:pPr>
              <a:buFont typeface="Wingdings" panose="05000000000000000000" pitchFamily="2" charset="2"/>
              <a:buChar char="§"/>
            </a:pPr>
            <a:r>
              <a:rPr lang="en-US" dirty="0" err="1"/>
              <a:t>Intervista</a:t>
            </a:r>
            <a:r>
              <a:rPr lang="en-US" dirty="0"/>
              <a:t> INDIRE: </a:t>
            </a:r>
            <a:r>
              <a:rPr lang="en-US" dirty="0">
                <a:hlinkClick r:id="rId5"/>
              </a:rPr>
              <a:t>https://www.youtube.com/watch?v=BEjHAlq7MpM&amp;feature=youtu.be</a:t>
            </a:r>
            <a:endParaRPr lang="en-US" dirty="0"/>
          </a:p>
          <a:p>
            <a:pPr>
              <a:buFont typeface="Wingdings" panose="05000000000000000000" pitchFamily="2" charset="2"/>
              <a:buChar char="§"/>
            </a:pPr>
            <a:r>
              <a:rPr lang="en-US" dirty="0"/>
              <a:t>Email: </a:t>
            </a:r>
            <a:r>
              <a:rPr lang="en-US" dirty="0">
                <a:hlinkClick r:id="rId6"/>
              </a:rPr>
              <a:t>r.santagata@uci.edu</a:t>
            </a:r>
            <a:endParaRPr lang="en-US" dirty="0"/>
          </a:p>
          <a:p>
            <a:pPr marL="0" indent="0">
              <a:buNone/>
            </a:pPr>
            <a:endParaRPr lang="en-US" dirty="0"/>
          </a:p>
          <a:p>
            <a:pPr marL="0" indent="0" algn="ctr">
              <a:buNone/>
            </a:pPr>
            <a:endParaRPr lang="en-US" dirty="0"/>
          </a:p>
          <a:p>
            <a:endParaRPr lang="en-US" dirty="0"/>
          </a:p>
          <a:p>
            <a:pPr marL="0" indent="0">
              <a:buNone/>
            </a:pPr>
            <a:endParaRPr lang="en-US" dirty="0"/>
          </a:p>
        </p:txBody>
      </p:sp>
      <p:sp>
        <p:nvSpPr>
          <p:cNvPr id="4" name="AutoShape 2" descr="Image result for UCI School of EDucation imag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16426" y="3556613"/>
            <a:ext cx="3895723" cy="2597149"/>
          </a:xfrm>
          <a:prstGeom prst="rect">
            <a:avLst/>
          </a:prstGeom>
        </p:spPr>
      </p:pic>
    </p:spTree>
    <p:extLst>
      <p:ext uri="{BB962C8B-B14F-4D97-AF65-F5344CB8AC3E}">
        <p14:creationId xmlns:p14="http://schemas.microsoft.com/office/powerpoint/2010/main" val="1354536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 </a:t>
            </a:r>
            <a:r>
              <a:rPr lang="en-US" dirty="0" err="1"/>
              <a:t>Italiano</a:t>
            </a:r>
            <a:endParaRPr lang="en-US" dirty="0"/>
          </a:p>
        </p:txBody>
      </p:sp>
      <p:sp>
        <p:nvSpPr>
          <p:cNvPr id="3" name="Content Placeholder 2"/>
          <p:cNvSpPr>
            <a:spLocks noGrp="1"/>
          </p:cNvSpPr>
          <p:nvPr>
            <p:ph idx="1"/>
          </p:nvPr>
        </p:nvSpPr>
        <p:spPr>
          <a:xfrm>
            <a:off x="992372" y="2119257"/>
            <a:ext cx="9142228" cy="4189394"/>
          </a:xfrm>
        </p:spPr>
        <p:txBody>
          <a:bodyPr>
            <a:normAutofit fontScale="92500" lnSpcReduction="10000"/>
          </a:bodyPr>
          <a:lstStyle/>
          <a:p>
            <a:r>
              <a:rPr lang="en-US" dirty="0" err="1"/>
              <a:t>Articolo</a:t>
            </a:r>
            <a:r>
              <a:rPr lang="en-US" dirty="0"/>
              <a:t> </a:t>
            </a:r>
            <a:r>
              <a:rPr lang="en-US" dirty="0" err="1"/>
              <a:t>pubblicato</a:t>
            </a:r>
            <a:r>
              <a:rPr lang="en-US" dirty="0"/>
              <a:t> in </a:t>
            </a:r>
            <a:r>
              <a:rPr lang="en-US" i="1" dirty="0" err="1"/>
              <a:t>Psicologia</a:t>
            </a:r>
            <a:r>
              <a:rPr lang="en-US" i="1" dirty="0"/>
              <a:t> e </a:t>
            </a:r>
            <a:r>
              <a:rPr lang="en-US" i="1" dirty="0" err="1"/>
              <a:t>Scuola</a:t>
            </a:r>
            <a:r>
              <a:rPr lang="en-US" i="1" dirty="0"/>
              <a:t>, </a:t>
            </a:r>
            <a:r>
              <a:rPr lang="en-US" i="1" dirty="0" err="1"/>
              <a:t>novembre-dicembre</a:t>
            </a:r>
            <a:r>
              <a:rPr lang="en-US" i="1" dirty="0"/>
              <a:t> 2010</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hlinkClick r:id="rId3"/>
              </a:rPr>
              <a:t>http://media.giuntiscuola.it/_tdz/@media_manager/750705/</a:t>
            </a:r>
            <a:r>
              <a:rPr lang="en-US" dirty="0"/>
              <a:t> </a:t>
            </a:r>
          </a:p>
          <a:p>
            <a:pPr marL="0" indent="0">
              <a:buNone/>
            </a:pPr>
            <a:endParaRPr lang="en-US" dirty="0"/>
          </a:p>
          <a:p>
            <a:pPr marL="0" indent="0">
              <a:buNone/>
            </a:pPr>
            <a:endParaRPr lang="en-US" dirty="0"/>
          </a:p>
          <a:p>
            <a:pPr marL="0" indent="0">
              <a:buNone/>
            </a:pPr>
            <a:endParaRPr lang="en-US" dirty="0"/>
          </a:p>
        </p:txBody>
      </p:sp>
      <p:pic>
        <p:nvPicPr>
          <p:cNvPr id="4" name="Picture 3" descr="http://media.giuntiscuola.it/_tdz/@media_manager/750705/ - Windows Internet Explor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2837121"/>
            <a:ext cx="3657600" cy="1970056"/>
          </a:xfrm>
          <a:prstGeom prst="rect">
            <a:avLst/>
          </a:prstGeom>
        </p:spPr>
      </p:pic>
    </p:spTree>
    <p:extLst>
      <p:ext uri="{BB962C8B-B14F-4D97-AF65-F5344CB8AC3E}">
        <p14:creationId xmlns:p14="http://schemas.microsoft.com/office/powerpoint/2010/main" val="12271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Un </a:t>
            </a:r>
            <a:r>
              <a:rPr lang="en-US" sz="3600" dirty="0" err="1"/>
              <a:t>modello</a:t>
            </a:r>
            <a:r>
              <a:rPr lang="en-US" sz="3600" dirty="0"/>
              <a:t> per </a:t>
            </a:r>
            <a:r>
              <a:rPr lang="en-US" sz="3600" dirty="0" err="1"/>
              <a:t>l’Utilizzo</a:t>
            </a:r>
            <a:r>
              <a:rPr lang="en-US" sz="3600" dirty="0"/>
              <a:t> del Video </a:t>
            </a:r>
            <a:r>
              <a:rPr lang="en-US" sz="3600" dirty="0" err="1"/>
              <a:t>nella</a:t>
            </a:r>
            <a:r>
              <a:rPr lang="en-US" sz="3600" dirty="0"/>
              <a:t> </a:t>
            </a:r>
            <a:r>
              <a:rPr lang="en-US" sz="3600" dirty="0" err="1"/>
              <a:t>Formazione</a:t>
            </a:r>
            <a:r>
              <a:rPr lang="en-US" sz="3600" dirty="0"/>
              <a:t> </a:t>
            </a:r>
            <a:r>
              <a:rPr lang="en-US" sz="3600" dirty="0" err="1"/>
              <a:t>degli</a:t>
            </a:r>
            <a:r>
              <a:rPr lang="en-US" sz="3600" dirty="0"/>
              <a:t> </a:t>
            </a:r>
            <a:r>
              <a:rPr lang="en-US" sz="3600" dirty="0" err="1"/>
              <a:t>Insegnanti</a:t>
            </a:r>
            <a:endParaRPr lang="en-US" sz="3600" dirty="0"/>
          </a:p>
        </p:txBody>
      </p:sp>
      <p:sp>
        <p:nvSpPr>
          <p:cNvPr id="3" name="Content Placeholder 2"/>
          <p:cNvSpPr>
            <a:spLocks noGrp="1"/>
          </p:cNvSpPr>
          <p:nvPr>
            <p:ph idx="1"/>
          </p:nvPr>
        </p:nvSpPr>
        <p:spPr/>
        <p:txBody>
          <a:bodyPr>
            <a:normAutofit lnSpcReduction="10000"/>
          </a:bodyPr>
          <a:lstStyle/>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a:p>
            <a:r>
              <a:rPr lang="en-US" dirty="0">
                <a:hlinkClick r:id="rId3"/>
              </a:rPr>
              <a:t>http://www.fupress.net/index.php/formare/article/view/12601/11933</a:t>
            </a:r>
            <a:r>
              <a:rPr lang="en-US" dirty="0"/>
              <a:t> </a:t>
            </a:r>
          </a:p>
        </p:txBody>
      </p:sp>
      <p:sp>
        <p:nvSpPr>
          <p:cNvPr id="4" name="Slide Number Placeholder 3"/>
          <p:cNvSpPr>
            <a:spLocks noGrp="1"/>
          </p:cNvSpPr>
          <p:nvPr>
            <p:ph type="sldNum" sz="quarter" idx="12"/>
          </p:nvPr>
        </p:nvSpPr>
        <p:spPr/>
        <p:txBody>
          <a:bodyPr/>
          <a:lstStyle/>
          <a:p>
            <a:fld id="{2736033C-E73B-A642-9689-43B8A9731BD9}" type="slidenum">
              <a:rPr lang="en-US" smtClean="0"/>
              <a:t>37</a:t>
            </a:fld>
            <a:endParaRPr lang="en-US" dirty="0"/>
          </a:p>
        </p:txBody>
      </p:sp>
      <p:pic>
        <p:nvPicPr>
          <p:cNvPr id="6" name="Picture 5"/>
          <p:cNvPicPr>
            <a:picLocks noChangeAspect="1"/>
          </p:cNvPicPr>
          <p:nvPr/>
        </p:nvPicPr>
        <p:blipFill>
          <a:blip r:embed="rId4"/>
          <a:stretch>
            <a:fillRect/>
          </a:stretch>
        </p:blipFill>
        <p:spPr>
          <a:xfrm>
            <a:off x="3367462" y="2297723"/>
            <a:ext cx="4635367" cy="3090245"/>
          </a:xfrm>
          <a:prstGeom prst="rect">
            <a:avLst/>
          </a:prstGeom>
        </p:spPr>
      </p:pic>
    </p:spTree>
    <p:extLst>
      <p:ext uri="{BB962C8B-B14F-4D97-AF65-F5344CB8AC3E}">
        <p14:creationId xmlns:p14="http://schemas.microsoft.com/office/powerpoint/2010/main" val="2138003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9D5B4-35E0-BCF7-CB7C-D547E805DC01}"/>
              </a:ext>
            </a:extLst>
          </p:cNvPr>
          <p:cNvSpPr>
            <a:spLocks noGrp="1"/>
          </p:cNvSpPr>
          <p:nvPr>
            <p:ph type="ctrTitle"/>
          </p:nvPr>
        </p:nvSpPr>
        <p:spPr/>
        <p:txBody>
          <a:bodyPr>
            <a:normAutofit/>
          </a:bodyPr>
          <a:lstStyle/>
          <a:p>
            <a:r>
              <a:rPr lang="en-US" sz="4800" dirty="0"/>
              <a:t>Video e </a:t>
            </a:r>
            <a:r>
              <a:rPr lang="en-US" sz="4800" dirty="0" err="1"/>
              <a:t>Visione</a:t>
            </a:r>
            <a:r>
              <a:rPr lang="en-US" sz="4800" dirty="0"/>
              <a:t> </a:t>
            </a:r>
            <a:r>
              <a:rPr lang="en-US" sz="4800" dirty="0" err="1"/>
              <a:t>Professionale</a:t>
            </a:r>
            <a:endParaRPr lang="en-US" sz="4800" dirty="0"/>
          </a:p>
        </p:txBody>
      </p:sp>
      <p:sp>
        <p:nvSpPr>
          <p:cNvPr id="4" name="Slide Number Placeholder 3">
            <a:extLst>
              <a:ext uri="{FF2B5EF4-FFF2-40B4-BE49-F238E27FC236}">
                <a16:creationId xmlns:a16="http://schemas.microsoft.com/office/drawing/2014/main" id="{BC2D1C7C-6AE8-B82F-F783-885305754400}"/>
              </a:ext>
            </a:extLst>
          </p:cNvPr>
          <p:cNvSpPr>
            <a:spLocks noGrp="1"/>
          </p:cNvSpPr>
          <p:nvPr>
            <p:ph type="sldNum" sz="quarter" idx="12"/>
          </p:nvPr>
        </p:nvSpPr>
        <p:spPr/>
        <p:txBody>
          <a:bodyPr/>
          <a:lstStyle/>
          <a:p>
            <a:fld id="{2736033C-E73B-A642-9689-43B8A9731BD9}" type="slidenum">
              <a:rPr lang="en-US" smtClean="0"/>
              <a:t>4</a:t>
            </a:fld>
            <a:endParaRPr lang="en-US"/>
          </a:p>
        </p:txBody>
      </p:sp>
      <p:pic>
        <p:nvPicPr>
          <p:cNvPr id="6" name="Graphic 5" descr="3d Glasses with solid fill">
            <a:extLst>
              <a:ext uri="{FF2B5EF4-FFF2-40B4-BE49-F238E27FC236}">
                <a16:creationId xmlns:a16="http://schemas.microsoft.com/office/drawing/2014/main" id="{EBFB2A4E-4964-6BB3-8A74-13F01771D5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9781" y="3691010"/>
            <a:ext cx="2192554" cy="2192554"/>
          </a:xfrm>
          <a:prstGeom prst="rect">
            <a:avLst/>
          </a:prstGeom>
        </p:spPr>
      </p:pic>
    </p:spTree>
    <p:extLst>
      <p:ext uri="{BB962C8B-B14F-4D97-AF65-F5344CB8AC3E}">
        <p14:creationId xmlns:p14="http://schemas.microsoft.com/office/powerpoint/2010/main" val="3731918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6D5FAB-7D2D-9417-A7DB-08607B9DC59D}"/>
              </a:ext>
            </a:extLst>
          </p:cNvPr>
          <p:cNvSpPr>
            <a:spLocks noGrp="1"/>
          </p:cNvSpPr>
          <p:nvPr>
            <p:ph type="title"/>
          </p:nvPr>
        </p:nvSpPr>
        <p:spPr>
          <a:xfrm>
            <a:off x="3293828" y="428596"/>
            <a:ext cx="11453447" cy="1172308"/>
          </a:xfrm>
        </p:spPr>
        <p:txBody>
          <a:bodyPr/>
          <a:lstStyle/>
          <a:p>
            <a:r>
              <a:rPr lang="en-US" b="1" dirty="0"/>
              <a:t>Affordances of Video</a:t>
            </a:r>
          </a:p>
        </p:txBody>
      </p:sp>
      <p:sp>
        <p:nvSpPr>
          <p:cNvPr id="8" name="Content Placeholder 7">
            <a:extLst>
              <a:ext uri="{FF2B5EF4-FFF2-40B4-BE49-F238E27FC236}">
                <a16:creationId xmlns:a16="http://schemas.microsoft.com/office/drawing/2014/main" id="{5BBB1A7D-80EA-6AC1-83D4-F545BFE40CA5}"/>
              </a:ext>
            </a:extLst>
          </p:cNvPr>
          <p:cNvSpPr>
            <a:spLocks noGrp="1"/>
          </p:cNvSpPr>
          <p:nvPr>
            <p:ph idx="1"/>
          </p:nvPr>
        </p:nvSpPr>
        <p:spPr>
          <a:xfrm>
            <a:off x="838200" y="1825625"/>
            <a:ext cx="6385560" cy="4351338"/>
          </a:xfrm>
        </p:spPr>
        <p:txBody>
          <a:bodyPr>
            <a:normAutofit fontScale="77500" lnSpcReduction="20000"/>
          </a:bodyPr>
          <a:lstStyle/>
          <a:p>
            <a:pPr>
              <a:lnSpc>
                <a:spcPct val="120000"/>
              </a:lnSpc>
              <a:buFont typeface="Wingdings" panose="05000000000000000000" pitchFamily="2" charset="2"/>
              <a:buChar char="Ø"/>
            </a:pPr>
            <a:r>
              <a:rPr lang="en-US" dirty="0"/>
              <a:t>Slows down the teaching process, allowing viewers to unpack interactions from multiple perspectives</a:t>
            </a:r>
          </a:p>
          <a:p>
            <a:pPr>
              <a:lnSpc>
                <a:spcPct val="120000"/>
              </a:lnSpc>
              <a:buFont typeface="Wingdings" panose="05000000000000000000" pitchFamily="2" charset="2"/>
              <a:buChar char="Ø"/>
            </a:pPr>
            <a:r>
              <a:rPr lang="en-US" dirty="0"/>
              <a:t>Captures viewpoints and interactions that teachers might not have access to during teaching</a:t>
            </a:r>
          </a:p>
          <a:p>
            <a:pPr>
              <a:lnSpc>
                <a:spcPct val="120000"/>
              </a:lnSpc>
              <a:buFont typeface="Wingdings" panose="05000000000000000000" pitchFamily="2" charset="2"/>
              <a:buChar char="Ø"/>
            </a:pPr>
            <a:r>
              <a:rPr lang="en-US" dirty="0"/>
              <a:t>Captures materiality and spatiality, movement, relationships between human activity and objects in the classroom</a:t>
            </a:r>
          </a:p>
          <a:p>
            <a:pPr>
              <a:lnSpc>
                <a:spcPct val="120000"/>
              </a:lnSpc>
              <a:buFont typeface="Wingdings" panose="05000000000000000000" pitchFamily="2" charset="2"/>
              <a:buChar char="Ø"/>
            </a:pPr>
            <a:r>
              <a:rPr lang="en-US" dirty="0"/>
              <a:t>Can be shared and used as a tool for collective discussion and reflection on teaching</a:t>
            </a:r>
          </a:p>
          <a:p>
            <a:pPr marL="0" indent="0">
              <a:buNone/>
            </a:pPr>
            <a:endParaRPr lang="en-US" dirty="0"/>
          </a:p>
        </p:txBody>
      </p:sp>
      <p:pic>
        <p:nvPicPr>
          <p:cNvPr id="3" name="Picture 2" descr="Camera lens">
            <a:extLst>
              <a:ext uri="{FF2B5EF4-FFF2-40B4-BE49-F238E27FC236}">
                <a16:creationId xmlns:a16="http://schemas.microsoft.com/office/drawing/2014/main" id="{066F8E53-07B2-C675-86E1-ADA9B7DFE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6350" y="2269373"/>
            <a:ext cx="4302886" cy="2867891"/>
          </a:xfrm>
          <a:prstGeom prst="rect">
            <a:avLst/>
          </a:prstGeom>
          <a:ln w="19050">
            <a:solidFill>
              <a:schemeClr val="accent4"/>
            </a:solidFill>
          </a:ln>
        </p:spPr>
      </p:pic>
    </p:spTree>
    <p:extLst>
      <p:ext uri="{BB962C8B-B14F-4D97-AF65-F5344CB8AC3E}">
        <p14:creationId xmlns:p14="http://schemas.microsoft.com/office/powerpoint/2010/main" val="2606337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6E965-2454-10A8-5A5A-58CF01961210}"/>
              </a:ext>
            </a:extLst>
          </p:cNvPr>
          <p:cNvSpPr>
            <a:spLocks noGrp="1"/>
          </p:cNvSpPr>
          <p:nvPr>
            <p:ph type="title"/>
          </p:nvPr>
        </p:nvSpPr>
        <p:spPr>
          <a:xfrm>
            <a:off x="1171074" y="1396686"/>
            <a:ext cx="3240506" cy="4064628"/>
          </a:xfrm>
        </p:spPr>
        <p:txBody>
          <a:bodyPr>
            <a:normAutofit/>
          </a:bodyPr>
          <a:lstStyle/>
          <a:p>
            <a:r>
              <a:rPr lang="en-US" b="1" dirty="0">
                <a:solidFill>
                  <a:srgbClr val="FFFFFF"/>
                </a:solidFill>
              </a:rPr>
              <a:t>Zooming in</a:t>
            </a:r>
          </a:p>
        </p:txBody>
      </p:sp>
      <p:sp>
        <p:nvSpPr>
          <p:cNvPr id="3" name="Content Placeholder 2">
            <a:extLst>
              <a:ext uri="{FF2B5EF4-FFF2-40B4-BE49-F238E27FC236}">
                <a16:creationId xmlns:a16="http://schemas.microsoft.com/office/drawing/2014/main" id="{33F5B4A5-5640-C95B-50BF-D2481BEC6F25}"/>
              </a:ext>
            </a:extLst>
          </p:cNvPr>
          <p:cNvSpPr>
            <a:spLocks noGrp="1"/>
          </p:cNvSpPr>
          <p:nvPr>
            <p:ph idx="1"/>
          </p:nvPr>
        </p:nvSpPr>
        <p:spPr>
          <a:xfrm>
            <a:off x="5370153" y="838987"/>
            <a:ext cx="5951439" cy="5623234"/>
          </a:xfrm>
        </p:spPr>
        <p:txBody>
          <a:bodyPr>
            <a:normAutofit/>
          </a:bodyPr>
          <a:lstStyle/>
          <a:p>
            <a:r>
              <a:rPr lang="en-US" sz="2600" dirty="0">
                <a:solidFill>
                  <a:schemeClr val="tx2"/>
                </a:solidFill>
              </a:rPr>
              <a:t>Teacher noticing captures what we focus on during the split seconds of classroom activity</a:t>
            </a:r>
          </a:p>
          <a:p>
            <a:r>
              <a:rPr lang="en-US" sz="2400" b="0" i="0" u="none" strike="noStrike" baseline="0" dirty="0"/>
              <a:t>Teachers’ beliefs and dispositions toward teaching and learning frame what teachers notice (Ball, 2011; Hand, 2012)</a:t>
            </a:r>
          </a:p>
          <a:p>
            <a:r>
              <a:rPr lang="en-US" sz="2400" b="0" i="0" u="none" strike="noStrike" baseline="0" dirty="0"/>
              <a:t>What teachers tend to focus on matters for their teaching quality and student learning (Kersting et al., 2012)</a:t>
            </a:r>
          </a:p>
          <a:p>
            <a:r>
              <a:rPr lang="en-US" sz="2400" b="0" i="0" u="none" strike="noStrike" baseline="0" dirty="0"/>
              <a:t>Awareness of one’s noticing can help improve teaching and </a:t>
            </a:r>
            <a:r>
              <a:rPr lang="da-DK" sz="2400" b="0" i="0" u="none" strike="noStrike" baseline="0" dirty="0"/>
              <a:t>student learning (Berliner, 2001; Erickson, 2007; Franke et al., </a:t>
            </a:r>
            <a:r>
              <a:rPr lang="de-DE" sz="2400" b="0" i="0" u="none" strike="noStrike" baseline="0" dirty="0"/>
              <a:t>2001; van Es &amp; Sherin, 2008)</a:t>
            </a:r>
            <a:endParaRPr lang="en-US" sz="2400" dirty="0"/>
          </a:p>
        </p:txBody>
      </p:sp>
      <p:sp>
        <p:nvSpPr>
          <p:cNvPr id="4" name="TextBox 3">
            <a:extLst>
              <a:ext uri="{FF2B5EF4-FFF2-40B4-BE49-F238E27FC236}">
                <a16:creationId xmlns:a16="http://schemas.microsoft.com/office/drawing/2014/main" id="{20C1F888-F43C-37C8-8EA2-9CCD4C1E8DA5}"/>
              </a:ext>
            </a:extLst>
          </p:cNvPr>
          <p:cNvSpPr txBox="1"/>
          <p:nvPr/>
        </p:nvSpPr>
        <p:spPr>
          <a:xfrm>
            <a:off x="509047" y="2367171"/>
            <a:ext cx="4804545" cy="830997"/>
          </a:xfrm>
          <a:prstGeom prst="rect">
            <a:avLst/>
          </a:prstGeom>
          <a:noFill/>
        </p:spPr>
        <p:txBody>
          <a:bodyPr wrap="square" rtlCol="0">
            <a:spAutoFit/>
          </a:bodyPr>
          <a:lstStyle/>
          <a:p>
            <a:r>
              <a:rPr lang="en-US" sz="4800" b="1" dirty="0"/>
              <a:t>Teacher Noticing</a:t>
            </a:r>
          </a:p>
        </p:txBody>
      </p:sp>
      <p:pic>
        <p:nvPicPr>
          <p:cNvPr id="6" name="Graphic 5" descr="Eye with solid fill">
            <a:extLst>
              <a:ext uri="{FF2B5EF4-FFF2-40B4-BE49-F238E27FC236}">
                <a16:creationId xmlns:a16="http://schemas.microsoft.com/office/drawing/2014/main" id="{7CB5414F-1C1D-8EFC-A378-20B646A317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39798" y="3245322"/>
            <a:ext cx="1553852" cy="1553852"/>
          </a:xfrm>
          <a:prstGeom prst="rect">
            <a:avLst/>
          </a:prstGeom>
        </p:spPr>
      </p:pic>
      <p:pic>
        <p:nvPicPr>
          <p:cNvPr id="9" name="Graphic 8" descr="Video camera outline">
            <a:extLst>
              <a:ext uri="{FF2B5EF4-FFF2-40B4-BE49-F238E27FC236}">
                <a16:creationId xmlns:a16="http://schemas.microsoft.com/office/drawing/2014/main" id="{3F9D01AC-BB3A-C6EB-33E5-D5C212DD97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V="1">
            <a:off x="3032538" y="4509253"/>
            <a:ext cx="1445193" cy="1725857"/>
          </a:xfrm>
          <a:prstGeom prst="rect">
            <a:avLst/>
          </a:prstGeom>
        </p:spPr>
      </p:pic>
    </p:spTree>
    <p:extLst>
      <p:ext uri="{BB962C8B-B14F-4D97-AF65-F5344CB8AC3E}">
        <p14:creationId xmlns:p14="http://schemas.microsoft.com/office/powerpoint/2010/main" val="4276871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079" y="657349"/>
            <a:ext cx="11453447" cy="1172308"/>
          </a:xfrm>
        </p:spPr>
        <p:txBody>
          <a:bodyPr>
            <a:normAutofit/>
          </a:bodyPr>
          <a:lstStyle/>
          <a:p>
            <a:r>
              <a:rPr lang="en-US" sz="3200" dirty="0" err="1"/>
              <a:t>Quali</a:t>
            </a:r>
            <a:r>
              <a:rPr lang="en-US" sz="3200" dirty="0"/>
              <a:t> </a:t>
            </a:r>
            <a:r>
              <a:rPr lang="en-US" sz="3200" dirty="0" err="1"/>
              <a:t>spunti</a:t>
            </a:r>
            <a:r>
              <a:rPr lang="en-US" sz="3200" dirty="0"/>
              <a:t> ci </a:t>
            </a:r>
            <a:r>
              <a:rPr lang="en-US" sz="3200" dirty="0" err="1"/>
              <a:t>offrono</a:t>
            </a:r>
            <a:r>
              <a:rPr lang="en-US" sz="3200" dirty="0"/>
              <a:t> le </a:t>
            </a:r>
            <a:r>
              <a:rPr lang="en-US" sz="3200" dirty="0" err="1"/>
              <a:t>varie</a:t>
            </a:r>
            <a:r>
              <a:rPr lang="en-US" sz="3200" dirty="0"/>
              <a:t> </a:t>
            </a:r>
            <a:r>
              <a:rPr lang="en-US" sz="3200" dirty="0" err="1"/>
              <a:t>prospettive</a:t>
            </a:r>
            <a:r>
              <a:rPr lang="en-US" sz="3200" dirty="0"/>
              <a:t> </a:t>
            </a:r>
            <a:r>
              <a:rPr lang="en-US" sz="3200" dirty="0" err="1"/>
              <a:t>sul</a:t>
            </a:r>
            <a:r>
              <a:rPr lang="en-US" sz="3200" dirty="0"/>
              <a:t> noticing?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79097393"/>
              </p:ext>
            </p:extLst>
          </p:nvPr>
        </p:nvGraphicFramePr>
        <p:xfrm>
          <a:off x="450952" y="1692699"/>
          <a:ext cx="11469875" cy="3819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736033C-E73B-A642-9689-43B8A9731BD9}" type="slidenum">
              <a:rPr lang="en-US" smtClean="0"/>
              <a:t>7</a:t>
            </a:fld>
            <a:endParaRPr lang="en-US" dirty="0"/>
          </a:p>
        </p:txBody>
      </p:sp>
      <p:sp>
        <p:nvSpPr>
          <p:cNvPr id="6" name="Content Placeholder 2053">
            <a:extLst>
              <a:ext uri="{FF2B5EF4-FFF2-40B4-BE49-F238E27FC236}">
                <a16:creationId xmlns:a16="http://schemas.microsoft.com/office/drawing/2014/main" id="{42D9C038-9093-A6BF-3054-1A970779A1C8}"/>
              </a:ext>
            </a:extLst>
          </p:cNvPr>
          <p:cNvSpPr txBox="1">
            <a:spLocks/>
          </p:cNvSpPr>
          <p:nvPr/>
        </p:nvSpPr>
        <p:spPr>
          <a:xfrm>
            <a:off x="450953" y="5368064"/>
            <a:ext cx="10594704" cy="153586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3"/>
              </a:buClr>
              <a:buSzPct val="100000"/>
              <a:buFont typeface="Arial" panose="020B0604020202020204" pitchFamily="34" charset="0"/>
              <a:buChar char="•"/>
              <a:defRPr sz="2800" kern="1200">
                <a:solidFill>
                  <a:schemeClr val="accen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SzPct val="100000"/>
              <a:buFont typeface="Arial" panose="020B0604020202020204" pitchFamily="34" charset="0"/>
              <a:buChar char="•"/>
              <a:defRPr sz="2400" kern="1200">
                <a:solidFill>
                  <a:schemeClr val="accen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SzPct val="100000"/>
              <a:buFont typeface="Arial" panose="020B0604020202020204" pitchFamily="34" charset="0"/>
              <a:buChar char="•"/>
              <a:defRPr sz="2000" kern="1200">
                <a:solidFill>
                  <a:schemeClr val="accen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SzPct val="100000"/>
              <a:buFont typeface="Arial" panose="020B0604020202020204" pitchFamily="34" charset="0"/>
              <a:buChar char="•"/>
              <a:defRPr sz="1800" kern="1200">
                <a:solidFill>
                  <a:schemeClr val="accen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SzPct val="100000"/>
              <a:buFont typeface="Arial" panose="020B0604020202020204" pitchFamily="34" charset="0"/>
              <a:buChar char="•"/>
              <a:defRPr sz="1800" kern="1200">
                <a:solidFill>
                  <a:schemeClr val="accen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König, Santagata, Scheiner, Adleff, Yang, &amp; Kaiser (2022). Teacher noticing: A systematic literature review of conceptualizations, research designs, and findings on learning to notice, </a:t>
            </a:r>
            <a:r>
              <a:rPr lang="en-US" sz="1800" i="1" dirty="0"/>
              <a:t>Educational Research Review, Vol. 36 </a:t>
            </a:r>
            <a:r>
              <a:rPr lang="en-US" sz="1800" dirty="0">
                <a:hlinkClick r:id="rId8"/>
              </a:rPr>
              <a:t>https://doi.org/10.1016/j.edurev.2022.100453</a:t>
            </a:r>
            <a:r>
              <a:rPr lang="en-US" sz="1800" dirty="0"/>
              <a:t> </a:t>
            </a:r>
          </a:p>
        </p:txBody>
      </p:sp>
    </p:spTree>
    <p:extLst>
      <p:ext uri="{BB962C8B-B14F-4D97-AF65-F5344CB8AC3E}">
        <p14:creationId xmlns:p14="http://schemas.microsoft.com/office/powerpoint/2010/main" val="1513169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24193D-66CA-8157-6F0F-89528937DB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1" r="6517" b="2"/>
          <a:stretch/>
        </p:blipFill>
        <p:spPr>
          <a:xfrm flipH="1">
            <a:off x="1" y="10"/>
            <a:ext cx="7241308" cy="6857990"/>
          </a:xfrm>
          <a:prstGeom prst="rect">
            <a:avLst/>
          </a:prstGeom>
        </p:spPr>
      </p:pic>
      <p:sp>
        <p:nvSpPr>
          <p:cNvPr id="5" name="Title 4">
            <a:extLst>
              <a:ext uri="{FF2B5EF4-FFF2-40B4-BE49-F238E27FC236}">
                <a16:creationId xmlns:a16="http://schemas.microsoft.com/office/drawing/2014/main" id="{64771454-83D1-085E-599A-79EE4A612130}"/>
              </a:ext>
            </a:extLst>
          </p:cNvPr>
          <p:cNvSpPr>
            <a:spLocks noGrp="1"/>
          </p:cNvSpPr>
          <p:nvPr>
            <p:ph type="title"/>
          </p:nvPr>
        </p:nvSpPr>
        <p:spPr>
          <a:xfrm>
            <a:off x="7531610" y="365125"/>
            <a:ext cx="3822189" cy="1899912"/>
          </a:xfrm>
        </p:spPr>
        <p:txBody>
          <a:bodyPr>
            <a:normAutofit/>
          </a:bodyPr>
          <a:lstStyle/>
          <a:p>
            <a:r>
              <a:rPr lang="en-US" sz="4000" b="1" dirty="0"/>
              <a:t>Professional Vision</a:t>
            </a:r>
          </a:p>
        </p:txBody>
      </p:sp>
      <p:sp>
        <p:nvSpPr>
          <p:cNvPr id="6" name="Content Placeholder 5">
            <a:extLst>
              <a:ext uri="{FF2B5EF4-FFF2-40B4-BE49-F238E27FC236}">
                <a16:creationId xmlns:a16="http://schemas.microsoft.com/office/drawing/2014/main" id="{24E21D1E-C24C-140B-713B-D921BA4A18A6}"/>
              </a:ext>
            </a:extLst>
          </p:cNvPr>
          <p:cNvSpPr>
            <a:spLocks noGrp="1"/>
          </p:cNvSpPr>
          <p:nvPr>
            <p:ph idx="1"/>
          </p:nvPr>
        </p:nvSpPr>
        <p:spPr>
          <a:xfrm>
            <a:off x="7531610" y="2434201"/>
            <a:ext cx="4322034" cy="3742762"/>
          </a:xfrm>
        </p:spPr>
        <p:txBody>
          <a:bodyPr>
            <a:normAutofit lnSpcReduction="10000"/>
          </a:bodyPr>
          <a:lstStyle/>
          <a:p>
            <a:pPr marL="0" indent="0">
              <a:buNone/>
            </a:pPr>
            <a:r>
              <a:rPr lang="en-US" sz="2400" dirty="0"/>
              <a:t>Goodwin (1994)</a:t>
            </a:r>
          </a:p>
          <a:p>
            <a:pPr marL="0" indent="0">
              <a:buNone/>
            </a:pPr>
            <a:r>
              <a:rPr lang="en-US" sz="2400" dirty="0"/>
              <a:t>“ways of seeing and understanding events that are answerable to the distinctive interests of a particular social group” (p.606) </a:t>
            </a:r>
          </a:p>
          <a:p>
            <a:pPr marL="0" indent="0">
              <a:buNone/>
            </a:pPr>
            <a:endParaRPr lang="en-US" sz="2400" dirty="0"/>
          </a:p>
          <a:p>
            <a:pPr marL="0" indent="0">
              <a:buNone/>
            </a:pPr>
            <a:r>
              <a:rPr lang="en-US" sz="2400" b="1" dirty="0">
                <a:solidFill>
                  <a:schemeClr val="accent1"/>
                </a:solidFill>
              </a:rPr>
              <a:t>Seeing as social practice, situated in socio-cultural context</a:t>
            </a:r>
          </a:p>
          <a:p>
            <a:pPr marL="0" indent="0">
              <a:buNone/>
            </a:pPr>
            <a:endParaRPr lang="en-US" sz="2000" dirty="0"/>
          </a:p>
        </p:txBody>
      </p:sp>
    </p:spTree>
    <p:extLst>
      <p:ext uri="{BB962C8B-B14F-4D97-AF65-F5344CB8AC3E}">
        <p14:creationId xmlns:p14="http://schemas.microsoft.com/office/powerpoint/2010/main" val="1373194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4E84EB-8A1A-C89D-F127-24432D9A2EB7}"/>
              </a:ext>
            </a:extLst>
          </p:cNvPr>
          <p:cNvSpPr>
            <a:spLocks noGrp="1"/>
          </p:cNvSpPr>
          <p:nvPr>
            <p:ph idx="1"/>
          </p:nvPr>
        </p:nvSpPr>
        <p:spPr>
          <a:xfrm>
            <a:off x="854366" y="1446934"/>
            <a:ext cx="5092194" cy="4351338"/>
          </a:xfrm>
        </p:spPr>
        <p:txBody>
          <a:bodyPr>
            <a:normAutofit fontScale="92500" lnSpcReduction="10000"/>
          </a:bodyPr>
          <a:lstStyle/>
          <a:p>
            <a:pPr marL="0" indent="0">
              <a:buNone/>
            </a:pPr>
            <a:endParaRPr lang="en-US" sz="1800" dirty="0"/>
          </a:p>
          <a:p>
            <a:r>
              <a:rPr lang="en-US" dirty="0">
                <a:latin typeface="+mn-lt"/>
              </a:rPr>
              <a:t>Who are we here to serve?  And for what purposes? How do our classrooms serve the equity goals that should be the foundations of a truly democratic university?</a:t>
            </a:r>
          </a:p>
          <a:p>
            <a:endParaRPr lang="en-US" dirty="0">
              <a:latin typeface="+mn-lt"/>
            </a:endParaRPr>
          </a:p>
          <a:p>
            <a:r>
              <a:rPr lang="en-US" dirty="0">
                <a:latin typeface="+mn-lt"/>
              </a:rPr>
              <a:t>How do our history and cultural lenses limit what we see and the opportunities for democratic spaces we might create in our university classrooms?</a:t>
            </a:r>
          </a:p>
        </p:txBody>
      </p:sp>
      <p:pic>
        <p:nvPicPr>
          <p:cNvPr id="1026" name="Picture 2" descr="Archiginnasio, Bologna | Cosa vedere: guida alla visita">
            <a:extLst>
              <a:ext uri="{FF2B5EF4-FFF2-40B4-BE49-F238E27FC236}">
                <a16:creationId xmlns:a16="http://schemas.microsoft.com/office/drawing/2014/main" id="{611AB611-4CD9-5622-A1A9-0AABB3B7B1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54" r="14516"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person giving a presentation to an audience&#10;&#10;Description automatically generated with medium confidence">
            <a:extLst>
              <a:ext uri="{FF2B5EF4-FFF2-40B4-BE49-F238E27FC236}">
                <a16:creationId xmlns:a16="http://schemas.microsoft.com/office/drawing/2014/main" id="{1AA93D3B-76A8-29BD-0C12-BB477E667475}"/>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4024" r="8221" b="-4"/>
          <a:stretch/>
        </p:blipFill>
        <p:spPr>
          <a:xfrm>
            <a:off x="6169970" y="83129"/>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6" name="TextBox 5">
            <a:extLst>
              <a:ext uri="{FF2B5EF4-FFF2-40B4-BE49-F238E27FC236}">
                <a16:creationId xmlns:a16="http://schemas.microsoft.com/office/drawing/2014/main" id="{D6ECEF1E-ADAE-96DF-EE1E-5F44BF527D60}"/>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lydia-arnold.com/2019/09/12/cardiff-university-learning-and-teaching-conference-slides-unlocking-the-power-of-authentic-assessment-ltcu201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3247011799"/>
      </p:ext>
    </p:extLst>
  </p:cSld>
  <p:clrMapOvr>
    <a:masterClrMapping/>
  </p:clrMapOvr>
</p:sld>
</file>

<file path=ppt/theme/theme1.xml><?xml version="1.0" encoding="utf-8"?>
<a:theme xmlns:a="http://schemas.openxmlformats.org/drawingml/2006/main" name="Custom Design">
  <a:themeElements>
    <a:clrScheme name="Custom 19">
      <a:dk1>
        <a:srgbClr val="192646"/>
      </a:dk1>
      <a:lt1>
        <a:srgbClr val="FFFFFF"/>
      </a:lt1>
      <a:dk2>
        <a:srgbClr val="315FA3"/>
      </a:dk2>
      <a:lt2>
        <a:srgbClr val="B2AB9F"/>
      </a:lt2>
      <a:accent1>
        <a:srgbClr val="3D3F3E"/>
      </a:accent1>
      <a:accent2>
        <a:srgbClr val="578898"/>
      </a:accent2>
      <a:accent3>
        <a:srgbClr val="F9C41B"/>
      </a:accent3>
      <a:accent4>
        <a:srgbClr val="E2722B"/>
      </a:accent4>
      <a:accent5>
        <a:srgbClr val="192747"/>
      </a:accent5>
      <a:accent6>
        <a:srgbClr val="B2AA9C"/>
      </a:accent6>
      <a:hlink>
        <a:srgbClr val="005A9B"/>
      </a:hlink>
      <a:folHlink>
        <a:srgbClr val="0088A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B769B92-18A0-524A-A70A-81A1DF214A79}" vid="{A49538DA-6324-DE42-8213-776D5CDD40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10160</TotalTime>
  <Words>3446</Words>
  <Application>Microsoft Office PowerPoint</Application>
  <PresentationFormat>Widescreen</PresentationFormat>
  <Paragraphs>399</Paragraphs>
  <Slides>37</Slides>
  <Notes>27</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ＭＳ Ｐゴシック</vt:lpstr>
      <vt:lpstr>Arial</vt:lpstr>
      <vt:lpstr>Calibri</vt:lpstr>
      <vt:lpstr>Gill Sans MT</vt:lpstr>
      <vt:lpstr>NexusSerif</vt:lpstr>
      <vt:lpstr>Times New Roman</vt:lpstr>
      <vt:lpstr>Wingdings</vt:lpstr>
      <vt:lpstr>Custom Design</vt:lpstr>
      <vt:lpstr>Video Analisi e Sviluppo Professionale dei Docenti Evidenze e prospettive dalla ricerca internazionale</vt:lpstr>
      <vt:lpstr>How can we re-envision university teaching?</vt:lpstr>
      <vt:lpstr>PowerPoint Presentation</vt:lpstr>
      <vt:lpstr>Video e Visione Professionale</vt:lpstr>
      <vt:lpstr>Affordances of Video</vt:lpstr>
      <vt:lpstr>Zooming in</vt:lpstr>
      <vt:lpstr>Quali spunti ci offrono le varie prospettive sul noticing?</vt:lpstr>
      <vt:lpstr>Professional Vision</vt:lpstr>
      <vt:lpstr>PowerPoint Presentation</vt:lpstr>
      <vt:lpstr>Noticing Processes</vt:lpstr>
      <vt:lpstr>Research on teacher noticing: historical perspective</vt:lpstr>
      <vt:lpstr>Research on teacher noticing: impact of interventions</vt:lpstr>
      <vt:lpstr>Video and learning to notice in mathematics</vt:lpstr>
      <vt:lpstr>Noticing for Equity</vt:lpstr>
      <vt:lpstr>Emerging Research on Noticing for Equity</vt:lpstr>
      <vt:lpstr>PowerPoint Presentation</vt:lpstr>
      <vt:lpstr>What do you Notice?</vt:lpstr>
      <vt:lpstr>What should be the focus of teacher noticing?</vt:lpstr>
      <vt:lpstr>Noticing e Formazione dei Docenti</vt:lpstr>
      <vt:lpstr>Analysis of Practice</vt:lpstr>
      <vt:lpstr>Lesson Analysis Framework </vt:lpstr>
      <vt:lpstr>Lesson Analysis Framework:  Research Evidence Santagata, et al., 2007; Santagata &amp; Angelici, 2010; Santagata &amp; Guarino, 2011; Santagata &amp; Yeh, 2014; Yeh &amp; Santagata, 2015; Santagata, Yeh, &amp; Mercado, 2018 </vt:lpstr>
      <vt:lpstr>Come si valutano le competenze di noticing?</vt:lpstr>
      <vt:lpstr>Measuring Noticing</vt:lpstr>
      <vt:lpstr>Review of Noticing Instruments</vt:lpstr>
      <vt:lpstr>“Framework for Learning to Notice” (van Es, 2010) </vt:lpstr>
      <vt:lpstr>   Classroom Video Analysis (CVA)  https://sites.google.com/site/teknoresearchsite/research-design                   </vt:lpstr>
      <vt:lpstr>PowerPoint Presentation</vt:lpstr>
      <vt:lpstr>CVA Dimensions of Usable Knowledge</vt:lpstr>
      <vt:lpstr>How do YOU notice?</vt:lpstr>
      <vt:lpstr>Dimensions of Usable Knowledge</vt:lpstr>
      <vt:lpstr>Future direzioni di ricerca</vt:lpstr>
      <vt:lpstr>Promises and Challenges of Using Video to Develop University Teachers’ Competencies</vt:lpstr>
      <vt:lpstr>Noticing and Didattica Universitaria: la Ricerca</vt:lpstr>
      <vt:lpstr>Per Saperne di Piu`</vt:lpstr>
      <vt:lpstr>In Italiano</vt:lpstr>
      <vt:lpstr>Un modello per l’Utilizzo del Video nella Formazione degli Insegnanti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EDU50 – Issues in K-12 Education</dc:title>
  <dc:creator>Rossella Santagata</dc:creator>
  <cp:lastModifiedBy>Rossella Santagata</cp:lastModifiedBy>
  <cp:revision>109</cp:revision>
  <cp:lastPrinted>2021-04-29T03:48:56Z</cp:lastPrinted>
  <dcterms:created xsi:type="dcterms:W3CDTF">2019-02-26T16:17:14Z</dcterms:created>
  <dcterms:modified xsi:type="dcterms:W3CDTF">2022-10-18T14:32:50Z</dcterms:modified>
</cp:coreProperties>
</file>